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0"/>
  </p:notesMasterIdLst>
  <p:handoutMasterIdLst>
    <p:handoutMasterId r:id="rId51"/>
  </p:handoutMasterIdLst>
  <p:sldIdLst>
    <p:sldId id="256" r:id="rId2"/>
    <p:sldId id="273" r:id="rId3"/>
    <p:sldId id="304" r:id="rId4"/>
    <p:sldId id="279" r:id="rId5"/>
    <p:sldId id="283" r:id="rId6"/>
    <p:sldId id="289" r:id="rId7"/>
    <p:sldId id="288" r:id="rId8"/>
    <p:sldId id="287" r:id="rId9"/>
    <p:sldId id="286" r:id="rId10"/>
    <p:sldId id="317" r:id="rId11"/>
    <p:sldId id="290" r:id="rId12"/>
    <p:sldId id="284" r:id="rId13"/>
    <p:sldId id="285" r:id="rId14"/>
    <p:sldId id="291" r:id="rId15"/>
    <p:sldId id="292" r:id="rId16"/>
    <p:sldId id="311" r:id="rId17"/>
    <p:sldId id="280" r:id="rId18"/>
    <p:sldId id="319" r:id="rId19"/>
    <p:sldId id="300" r:id="rId20"/>
    <p:sldId id="281" r:id="rId21"/>
    <p:sldId id="325" r:id="rId22"/>
    <p:sldId id="293" r:id="rId23"/>
    <p:sldId id="282" r:id="rId24"/>
    <p:sldId id="295" r:id="rId25"/>
    <p:sldId id="294" r:id="rId26"/>
    <p:sldId id="296" r:id="rId27"/>
    <p:sldId id="297" r:id="rId28"/>
    <p:sldId id="298" r:id="rId29"/>
    <p:sldId id="301" r:id="rId30"/>
    <p:sldId id="302" r:id="rId31"/>
    <p:sldId id="303" r:id="rId32"/>
    <p:sldId id="305" r:id="rId33"/>
    <p:sldId id="316" r:id="rId34"/>
    <p:sldId id="310" r:id="rId35"/>
    <p:sldId id="306" r:id="rId36"/>
    <p:sldId id="307" r:id="rId37"/>
    <p:sldId id="309" r:id="rId38"/>
    <p:sldId id="312" r:id="rId39"/>
    <p:sldId id="314" r:id="rId40"/>
    <p:sldId id="313" r:id="rId41"/>
    <p:sldId id="308" r:id="rId42"/>
    <p:sldId id="315" r:id="rId43"/>
    <p:sldId id="322" r:id="rId44"/>
    <p:sldId id="324" r:id="rId45"/>
    <p:sldId id="318" r:id="rId46"/>
    <p:sldId id="323" r:id="rId47"/>
    <p:sldId id="320" r:id="rId48"/>
    <p:sldId id="321" r:id="rId49"/>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60DE82-2B1E-4810-BF48-3FFF36A5068E}">
          <p14:sldIdLst>
            <p14:sldId id="256"/>
            <p14:sldId id="273"/>
            <p14:sldId id="304"/>
            <p14:sldId id="279"/>
            <p14:sldId id="283"/>
            <p14:sldId id="289"/>
            <p14:sldId id="288"/>
            <p14:sldId id="287"/>
            <p14:sldId id="286"/>
            <p14:sldId id="317"/>
            <p14:sldId id="290"/>
            <p14:sldId id="284"/>
            <p14:sldId id="285"/>
            <p14:sldId id="291"/>
            <p14:sldId id="292"/>
            <p14:sldId id="311"/>
            <p14:sldId id="280"/>
            <p14:sldId id="319"/>
            <p14:sldId id="300"/>
            <p14:sldId id="281"/>
            <p14:sldId id="325"/>
            <p14:sldId id="293"/>
            <p14:sldId id="282"/>
            <p14:sldId id="295"/>
            <p14:sldId id="294"/>
            <p14:sldId id="296"/>
            <p14:sldId id="297"/>
            <p14:sldId id="298"/>
            <p14:sldId id="301"/>
            <p14:sldId id="302"/>
            <p14:sldId id="303"/>
            <p14:sldId id="305"/>
            <p14:sldId id="316"/>
            <p14:sldId id="310"/>
            <p14:sldId id="306"/>
            <p14:sldId id="307"/>
            <p14:sldId id="309"/>
            <p14:sldId id="312"/>
            <p14:sldId id="314"/>
            <p14:sldId id="313"/>
            <p14:sldId id="308"/>
            <p14:sldId id="315"/>
            <p14:sldId id="322"/>
            <p14:sldId id="324"/>
            <p14:sldId id="318"/>
            <p14:sldId id="323"/>
            <p14:sldId id="320"/>
            <p14:sldId id="321"/>
          </p14:sldIdLst>
        </p14:section>
      </p14:sectionLst>
    </p:ex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7" autoAdjust="0"/>
    <p:restoredTop sz="82346" autoAdjust="0"/>
  </p:normalViewPr>
  <p:slideViewPr>
    <p:cSldViewPr>
      <p:cViewPr varScale="1">
        <p:scale>
          <a:sx n="79" d="100"/>
          <a:sy n="79" d="100"/>
        </p:scale>
        <p:origin x="1020" y="96"/>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E203DDCB-FE59-446C-B4FA-D57C76F1746A}" type="datetime1">
              <a:rPr lang="en-US" smtClean="0"/>
              <a:t>10/18/2024</a:t>
            </a:fld>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2837A6B-DAA4-4C2D-AEAB-4E9E70095794}" type="slidenum">
              <a:rPr/>
              <a:t>‹#›</a:t>
            </a:fld>
            <a:endParaRPr/>
          </a:p>
        </p:txBody>
      </p:sp>
    </p:spTree>
    <p:extLst>
      <p:ext uri="{BB962C8B-B14F-4D97-AF65-F5344CB8AC3E}">
        <p14:creationId xmlns:p14="http://schemas.microsoft.com/office/powerpoint/2010/main" val="29215455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4B6E007D-B55A-4A84-9D27-DC074684CD18}" type="datetime1">
              <a:rPr lang="en-US" smtClean="0"/>
              <a:t>10/17/2024</a:t>
            </a:fld>
            <a:endParaRPr/>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3266150-FA26-45B5-BF0B-186B42A09DC9}" type="slidenum">
              <a:rPr/>
              <a:t>‹#›</a:t>
            </a:fld>
            <a:endParaRPr/>
          </a:p>
        </p:txBody>
      </p:sp>
    </p:spTree>
    <p:extLst>
      <p:ext uri="{BB962C8B-B14F-4D97-AF65-F5344CB8AC3E}">
        <p14:creationId xmlns:p14="http://schemas.microsoft.com/office/powerpoint/2010/main" val="14594674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Permission </a:t>
            </a:r>
            <a:r>
              <a:rPr lang="en-US" i="1" dirty="0">
                <a:effectLst/>
              </a:rPr>
              <a:t>is</a:t>
            </a:r>
            <a:r>
              <a:rPr lang="en-US" dirty="0">
                <a:effectLst/>
              </a:rPr>
              <a:t> granted to individuals for personal, not-for-resale, and non-redistributable use of the Parks on the Air® logo on their own QSL cards, blogs and </a:t>
            </a:r>
            <a:r>
              <a:rPr lang="en-US" dirty="0" err="1">
                <a:effectLst/>
              </a:rPr>
              <a:t>Youtube</a:t>
            </a:r>
            <a:r>
              <a:rPr lang="en-US" dirty="0">
                <a:effectLst/>
              </a:rPr>
              <a:t> thumbnails.</a:t>
            </a:r>
          </a:p>
          <a:p>
            <a:r>
              <a:rPr lang="en-US" dirty="0">
                <a:effectLst/>
              </a:rPr>
              <a:t>Permission </a:t>
            </a:r>
            <a:r>
              <a:rPr lang="en-US" i="1" dirty="0">
                <a:effectLst/>
              </a:rPr>
              <a:t>is</a:t>
            </a:r>
            <a:r>
              <a:rPr lang="en-US" dirty="0">
                <a:effectLst/>
              </a:rPr>
              <a:t> granted to ham radio clubs and individuals organizing meet-up groups to use the Parks on the Air® logo in promotional materials provided a statement is given that the club event or meet-up </a:t>
            </a:r>
            <a:r>
              <a:rPr lang="en-US" i="1" dirty="0">
                <a:effectLst/>
              </a:rPr>
              <a:t>is not an official Parks on the Air® event</a:t>
            </a:r>
            <a:r>
              <a:rPr lang="en-US" dirty="0">
                <a:effectLst/>
              </a:rPr>
              <a:t>.</a:t>
            </a:r>
          </a:p>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1</a:t>
            </a:fld>
            <a:endParaRPr lang="en-US"/>
          </a:p>
        </p:txBody>
      </p:sp>
      <p:sp>
        <p:nvSpPr>
          <p:cNvPr id="5" name="Date Placeholder 4">
            <a:extLst>
              <a:ext uri="{FF2B5EF4-FFF2-40B4-BE49-F238E27FC236}">
                <a16:creationId xmlns:a16="http://schemas.microsoft.com/office/drawing/2014/main" id="{687A22C4-5BFE-C5A8-1B17-A2E91291FFAB}"/>
              </a:ext>
            </a:extLst>
          </p:cNvPr>
          <p:cNvSpPr>
            <a:spLocks noGrp="1"/>
          </p:cNvSpPr>
          <p:nvPr>
            <p:ph type="dt" idx="1"/>
          </p:nvPr>
        </p:nvSpPr>
        <p:spPr/>
        <p:txBody>
          <a:bodyPr/>
          <a:lstStyle/>
          <a:p>
            <a:fld id="{A493A7AC-3B95-4D91-93F1-A7B16D2B0D5F}" type="datetime1">
              <a:rPr lang="en-US" smtClean="0"/>
              <a:t>10/17/2024</a:t>
            </a:fld>
            <a:endParaRPr lang="en-US"/>
          </a:p>
        </p:txBody>
      </p:sp>
    </p:spTree>
    <p:extLst>
      <p:ext uri="{BB962C8B-B14F-4D97-AF65-F5344CB8AC3E}">
        <p14:creationId xmlns:p14="http://schemas.microsoft.com/office/powerpoint/2010/main" val="2379448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10</a:t>
            </a:fld>
            <a:endParaRPr lang="en-US"/>
          </a:p>
        </p:txBody>
      </p:sp>
      <p:sp>
        <p:nvSpPr>
          <p:cNvPr id="5" name="Date Placeholder 4">
            <a:extLst>
              <a:ext uri="{FF2B5EF4-FFF2-40B4-BE49-F238E27FC236}">
                <a16:creationId xmlns:a16="http://schemas.microsoft.com/office/drawing/2014/main" id="{74729822-22B8-67B9-1B25-C554F9BCA58D}"/>
              </a:ext>
            </a:extLst>
          </p:cNvPr>
          <p:cNvSpPr>
            <a:spLocks noGrp="1"/>
          </p:cNvSpPr>
          <p:nvPr>
            <p:ph type="dt" idx="1"/>
          </p:nvPr>
        </p:nvSpPr>
        <p:spPr/>
        <p:txBody>
          <a:bodyPr/>
          <a:lstStyle/>
          <a:p>
            <a:fld id="{6C459CF2-F756-4A56-B23B-CAB29D313DC9}" type="datetime1">
              <a:rPr lang="en-US" smtClean="0"/>
              <a:t>10/17/2024</a:t>
            </a:fld>
            <a:endParaRPr lang="en-US"/>
          </a:p>
        </p:txBody>
      </p:sp>
    </p:spTree>
    <p:extLst>
      <p:ext uri="{BB962C8B-B14F-4D97-AF65-F5344CB8AC3E}">
        <p14:creationId xmlns:p14="http://schemas.microsoft.com/office/powerpoint/2010/main" val="616498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11</a:t>
            </a:fld>
            <a:endParaRPr lang="en-US"/>
          </a:p>
        </p:txBody>
      </p:sp>
      <p:sp>
        <p:nvSpPr>
          <p:cNvPr id="5" name="Date Placeholder 4">
            <a:extLst>
              <a:ext uri="{FF2B5EF4-FFF2-40B4-BE49-F238E27FC236}">
                <a16:creationId xmlns:a16="http://schemas.microsoft.com/office/drawing/2014/main" id="{18887087-3588-B09E-9BD0-F29C17197432}"/>
              </a:ext>
            </a:extLst>
          </p:cNvPr>
          <p:cNvSpPr>
            <a:spLocks noGrp="1"/>
          </p:cNvSpPr>
          <p:nvPr>
            <p:ph type="dt" idx="1"/>
          </p:nvPr>
        </p:nvSpPr>
        <p:spPr/>
        <p:txBody>
          <a:bodyPr/>
          <a:lstStyle/>
          <a:p>
            <a:fld id="{BE006150-5E73-4348-AB61-2FA8091FBE29}" type="datetime1">
              <a:rPr lang="en-US" smtClean="0"/>
              <a:t>10/17/2024</a:t>
            </a:fld>
            <a:endParaRPr lang="en-US"/>
          </a:p>
        </p:txBody>
      </p:sp>
    </p:spTree>
    <p:extLst>
      <p:ext uri="{BB962C8B-B14F-4D97-AF65-F5344CB8AC3E}">
        <p14:creationId xmlns:p14="http://schemas.microsoft.com/office/powerpoint/2010/main" val="1279330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12</a:t>
            </a:fld>
            <a:endParaRPr lang="en-US"/>
          </a:p>
        </p:txBody>
      </p:sp>
      <p:sp>
        <p:nvSpPr>
          <p:cNvPr id="5" name="Date Placeholder 4">
            <a:extLst>
              <a:ext uri="{FF2B5EF4-FFF2-40B4-BE49-F238E27FC236}">
                <a16:creationId xmlns:a16="http://schemas.microsoft.com/office/drawing/2014/main" id="{16360265-4D62-8E6E-82E0-34EEB489A274}"/>
              </a:ext>
            </a:extLst>
          </p:cNvPr>
          <p:cNvSpPr>
            <a:spLocks noGrp="1"/>
          </p:cNvSpPr>
          <p:nvPr>
            <p:ph type="dt" idx="1"/>
          </p:nvPr>
        </p:nvSpPr>
        <p:spPr/>
        <p:txBody>
          <a:bodyPr/>
          <a:lstStyle/>
          <a:p>
            <a:fld id="{627CB598-7016-4EBB-91EA-9586C1FC199B}" type="datetime1">
              <a:rPr lang="en-US" smtClean="0"/>
              <a:t>10/17/2024</a:t>
            </a:fld>
            <a:endParaRPr lang="en-US"/>
          </a:p>
        </p:txBody>
      </p:sp>
    </p:spTree>
    <p:extLst>
      <p:ext uri="{BB962C8B-B14F-4D97-AF65-F5344CB8AC3E}">
        <p14:creationId xmlns:p14="http://schemas.microsoft.com/office/powerpoint/2010/main" val="3792071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13</a:t>
            </a:fld>
            <a:endParaRPr lang="en-US"/>
          </a:p>
        </p:txBody>
      </p:sp>
      <p:sp>
        <p:nvSpPr>
          <p:cNvPr id="5" name="Date Placeholder 4">
            <a:extLst>
              <a:ext uri="{FF2B5EF4-FFF2-40B4-BE49-F238E27FC236}">
                <a16:creationId xmlns:a16="http://schemas.microsoft.com/office/drawing/2014/main" id="{8B1771FC-86AD-291F-C1CB-E6467FD1A8CA}"/>
              </a:ext>
            </a:extLst>
          </p:cNvPr>
          <p:cNvSpPr>
            <a:spLocks noGrp="1"/>
          </p:cNvSpPr>
          <p:nvPr>
            <p:ph type="dt" idx="1"/>
          </p:nvPr>
        </p:nvSpPr>
        <p:spPr/>
        <p:txBody>
          <a:bodyPr/>
          <a:lstStyle/>
          <a:p>
            <a:fld id="{A1856BF2-20E6-4D21-BE5D-72758042D1DE}" type="datetime1">
              <a:rPr lang="en-US" smtClean="0"/>
              <a:t>10/17/2024</a:t>
            </a:fld>
            <a:endParaRPr lang="en-US"/>
          </a:p>
        </p:txBody>
      </p:sp>
    </p:spTree>
    <p:extLst>
      <p:ext uri="{BB962C8B-B14F-4D97-AF65-F5344CB8AC3E}">
        <p14:creationId xmlns:p14="http://schemas.microsoft.com/office/powerpoint/2010/main" val="778909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Ken perform the exchange with me without asking – liven the group up a bit.</a:t>
            </a:r>
          </a:p>
        </p:txBody>
      </p:sp>
      <p:sp>
        <p:nvSpPr>
          <p:cNvPr id="4" name="Slide Number Placeholder 3"/>
          <p:cNvSpPr>
            <a:spLocks noGrp="1"/>
          </p:cNvSpPr>
          <p:nvPr>
            <p:ph type="sldNum" sz="quarter" idx="5"/>
          </p:nvPr>
        </p:nvSpPr>
        <p:spPr/>
        <p:txBody>
          <a:bodyPr/>
          <a:lstStyle/>
          <a:p>
            <a:fld id="{03266150-FA26-45B5-BF0B-186B42A09DC9}" type="slidenum">
              <a:rPr lang="en-US" smtClean="0"/>
              <a:t>14</a:t>
            </a:fld>
            <a:endParaRPr lang="en-US"/>
          </a:p>
        </p:txBody>
      </p:sp>
      <p:sp>
        <p:nvSpPr>
          <p:cNvPr id="5" name="Date Placeholder 4">
            <a:extLst>
              <a:ext uri="{FF2B5EF4-FFF2-40B4-BE49-F238E27FC236}">
                <a16:creationId xmlns:a16="http://schemas.microsoft.com/office/drawing/2014/main" id="{8F4384D6-3E96-9DD7-A1DF-FCD6DCE2EF83}"/>
              </a:ext>
            </a:extLst>
          </p:cNvPr>
          <p:cNvSpPr>
            <a:spLocks noGrp="1"/>
          </p:cNvSpPr>
          <p:nvPr>
            <p:ph type="dt" idx="1"/>
          </p:nvPr>
        </p:nvSpPr>
        <p:spPr/>
        <p:txBody>
          <a:bodyPr/>
          <a:lstStyle/>
          <a:p>
            <a:fld id="{CC00902D-92C3-444E-8A7F-B5648DF9D735}" type="datetime1">
              <a:rPr lang="en-US" smtClean="0"/>
              <a:t>10/17/2024</a:t>
            </a:fld>
            <a:endParaRPr lang="en-US"/>
          </a:p>
        </p:txBody>
      </p:sp>
    </p:spTree>
    <p:extLst>
      <p:ext uri="{BB962C8B-B14F-4D97-AF65-F5344CB8AC3E}">
        <p14:creationId xmlns:p14="http://schemas.microsoft.com/office/powerpoint/2010/main" val="543021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15</a:t>
            </a:fld>
            <a:endParaRPr lang="en-US"/>
          </a:p>
        </p:txBody>
      </p:sp>
      <p:sp>
        <p:nvSpPr>
          <p:cNvPr id="5" name="Date Placeholder 4">
            <a:extLst>
              <a:ext uri="{FF2B5EF4-FFF2-40B4-BE49-F238E27FC236}">
                <a16:creationId xmlns:a16="http://schemas.microsoft.com/office/drawing/2014/main" id="{F6C23317-0990-A8F6-640E-65E8BB5FEDB5}"/>
              </a:ext>
            </a:extLst>
          </p:cNvPr>
          <p:cNvSpPr>
            <a:spLocks noGrp="1"/>
          </p:cNvSpPr>
          <p:nvPr>
            <p:ph type="dt" idx="1"/>
          </p:nvPr>
        </p:nvSpPr>
        <p:spPr/>
        <p:txBody>
          <a:bodyPr/>
          <a:lstStyle/>
          <a:p>
            <a:fld id="{3F31C378-AA7F-4344-810B-320D3B461DB3}" type="datetime1">
              <a:rPr lang="en-US" smtClean="0"/>
              <a:t>10/17/2024</a:t>
            </a:fld>
            <a:endParaRPr lang="en-US"/>
          </a:p>
        </p:txBody>
      </p:sp>
    </p:spTree>
    <p:extLst>
      <p:ext uri="{BB962C8B-B14F-4D97-AF65-F5344CB8AC3E}">
        <p14:creationId xmlns:p14="http://schemas.microsoft.com/office/powerpoint/2010/main" val="500299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16</a:t>
            </a:fld>
            <a:endParaRPr lang="en-US"/>
          </a:p>
        </p:txBody>
      </p:sp>
      <p:sp>
        <p:nvSpPr>
          <p:cNvPr id="5" name="Date Placeholder 4">
            <a:extLst>
              <a:ext uri="{FF2B5EF4-FFF2-40B4-BE49-F238E27FC236}">
                <a16:creationId xmlns:a16="http://schemas.microsoft.com/office/drawing/2014/main" id="{5DBA5B77-46D2-31EA-849F-D82F565B8009}"/>
              </a:ext>
            </a:extLst>
          </p:cNvPr>
          <p:cNvSpPr>
            <a:spLocks noGrp="1"/>
          </p:cNvSpPr>
          <p:nvPr>
            <p:ph type="dt" idx="1"/>
          </p:nvPr>
        </p:nvSpPr>
        <p:spPr/>
        <p:txBody>
          <a:bodyPr/>
          <a:lstStyle/>
          <a:p>
            <a:fld id="{CCE5E078-919F-4DD1-AF2D-A51F20C3DA4C}" type="datetime1">
              <a:rPr lang="en-US" smtClean="0"/>
              <a:t>10/17/2024</a:t>
            </a:fld>
            <a:endParaRPr lang="en-US"/>
          </a:p>
        </p:txBody>
      </p:sp>
    </p:spTree>
    <p:extLst>
      <p:ext uri="{BB962C8B-B14F-4D97-AF65-F5344CB8AC3E}">
        <p14:creationId xmlns:p14="http://schemas.microsoft.com/office/powerpoint/2010/main" val="711782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kern="100" dirty="0">
                <a:latin typeface="Calibri" panose="020F0502020204030204" pitchFamily="34" charset="0"/>
                <a:ea typeface="Calibri" panose="020F0502020204030204" pitchFamily="34" charset="0"/>
                <a:cs typeface="Times New Roman" panose="02020603050405020304" pitchFamily="18" charset="0"/>
              </a:rPr>
              <a:t>Antennas:</a:t>
            </a:r>
          </a:p>
          <a:p>
            <a:pPr defTabSz="966612">
              <a:defRPr/>
            </a:pPr>
            <a:r>
              <a:rPr lang="en-US" sz="1300" kern="100" dirty="0">
                <a:latin typeface="Calibri" panose="020F0502020204030204" pitchFamily="34" charset="0"/>
                <a:ea typeface="Calibri" panose="020F0502020204030204" pitchFamily="34" charset="0"/>
                <a:cs typeface="Times New Roman" panose="02020603050405020304" pitchFamily="18" charset="0"/>
              </a:rPr>
              <a:t>¼ wave ground plane is the only self-supporting system tripod &amp; painters tape or rope and arborer's line)</a:t>
            </a:r>
          </a:p>
          <a:p>
            <a:pPr defTabSz="966612">
              <a:defRPr/>
            </a:pPr>
            <a:r>
              <a:rPr lang="en-US" sz="1300" kern="100" dirty="0">
                <a:latin typeface="Calibri" panose="020F0502020204030204" pitchFamily="34" charset="0"/>
                <a:cs typeface="Times New Roman" panose="02020603050405020304" pitchFamily="18" charset="0"/>
              </a:rPr>
              <a:t>– you may not always be able to park at the location from which you plan to operate</a:t>
            </a:r>
            <a:endParaRPr lang="en-US" sz="1300"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17</a:t>
            </a:fld>
            <a:endParaRPr lang="en-US"/>
          </a:p>
        </p:txBody>
      </p:sp>
      <p:sp>
        <p:nvSpPr>
          <p:cNvPr id="5" name="Date Placeholder 4">
            <a:extLst>
              <a:ext uri="{FF2B5EF4-FFF2-40B4-BE49-F238E27FC236}">
                <a16:creationId xmlns:a16="http://schemas.microsoft.com/office/drawing/2014/main" id="{908D99AE-05E8-D785-E768-08F952236936}"/>
              </a:ext>
            </a:extLst>
          </p:cNvPr>
          <p:cNvSpPr>
            <a:spLocks noGrp="1"/>
          </p:cNvSpPr>
          <p:nvPr>
            <p:ph type="dt" idx="1"/>
          </p:nvPr>
        </p:nvSpPr>
        <p:spPr/>
        <p:txBody>
          <a:bodyPr/>
          <a:lstStyle/>
          <a:p>
            <a:fld id="{9B18EC36-0E53-4B85-BEC9-2493CDB5DEAE}" type="datetime1">
              <a:rPr lang="en-US" smtClean="0"/>
              <a:t>10/17/2024</a:t>
            </a:fld>
            <a:endParaRPr lang="en-US"/>
          </a:p>
        </p:txBody>
      </p:sp>
    </p:spTree>
    <p:extLst>
      <p:ext uri="{BB962C8B-B14F-4D97-AF65-F5344CB8AC3E}">
        <p14:creationId xmlns:p14="http://schemas.microsoft.com/office/powerpoint/2010/main" val="38387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kern="150" dirty="0">
                <a:solidFill>
                  <a:srgbClr val="000000"/>
                </a:solidFill>
                <a:latin typeface="Liberation Serif"/>
                <a:ea typeface="NSimSun" panose="02010609030101010101" pitchFamily="49" charset="-122"/>
                <a:cs typeface="Lucida Sans" panose="020B0602030504020204" pitchFamily="34" charset="0"/>
              </a:rPr>
              <a:t>Do’s and Don’ts.</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be a good ambassador for POTA and Ham Radio.</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share your enthusiasm with the public and park officials.</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thank park officials for use of the park.</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leave the park area cleaner than you found it.</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clarify if the park is a historical site and requires any special considerations?</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not block or impede trails, footpaths, or access to facilities.</a:t>
            </a:r>
            <a:endParaRPr lang="en-US" sz="1900" kern="150" dirty="0">
              <a:latin typeface="Liberation Serif"/>
              <a:ea typeface="NSimSun" panose="02010609030101010101" pitchFamily="49" charset="-122"/>
              <a:cs typeface="Lucida Sans" panose="020B0602030504020204" pitchFamily="34" charset="0"/>
            </a:endParaRPr>
          </a:p>
          <a:p>
            <a:r>
              <a:rPr lang="en-US" sz="1900" kern="150" dirty="0">
                <a:solidFill>
                  <a:srgbClr val="000000"/>
                </a:solidFill>
                <a:latin typeface="Liberation Serif"/>
                <a:ea typeface="NSimSun" panose="02010609030101010101" pitchFamily="49" charset="-122"/>
                <a:cs typeface="Lucida Sans" panose="020B0602030504020204" pitchFamily="34" charset="0"/>
              </a:rPr>
              <a:t>Do not damage any trees or structures during deployment.</a:t>
            </a:r>
            <a:endParaRPr lang="en-US" sz="1900" kern="150" dirty="0">
              <a:latin typeface="Liberation Serif"/>
              <a:ea typeface="NSimSun" panose="02010609030101010101" pitchFamily="49" charset="-122"/>
              <a:cs typeface="Lucida Sans" panose="020B0602030504020204" pitchFamily="34" charset="0"/>
            </a:endParaRPr>
          </a:p>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19</a:t>
            </a:fld>
            <a:endParaRPr lang="en-US"/>
          </a:p>
        </p:txBody>
      </p:sp>
      <p:sp>
        <p:nvSpPr>
          <p:cNvPr id="5" name="Date Placeholder 4">
            <a:extLst>
              <a:ext uri="{FF2B5EF4-FFF2-40B4-BE49-F238E27FC236}">
                <a16:creationId xmlns:a16="http://schemas.microsoft.com/office/drawing/2014/main" id="{6E4F0609-CB18-39A8-AA95-E54977BB0035}"/>
              </a:ext>
            </a:extLst>
          </p:cNvPr>
          <p:cNvSpPr>
            <a:spLocks noGrp="1"/>
          </p:cNvSpPr>
          <p:nvPr>
            <p:ph type="dt" idx="1"/>
          </p:nvPr>
        </p:nvSpPr>
        <p:spPr/>
        <p:txBody>
          <a:bodyPr/>
          <a:lstStyle/>
          <a:p>
            <a:fld id="{5C2E1F1F-BFB3-4C2E-82CA-45FAE45F6C3A}" type="datetime1">
              <a:rPr lang="en-US" smtClean="0"/>
              <a:t>10/17/2024</a:t>
            </a:fld>
            <a:endParaRPr lang="en-US"/>
          </a:p>
        </p:txBody>
      </p:sp>
    </p:spTree>
    <p:extLst>
      <p:ext uri="{BB962C8B-B14F-4D97-AF65-F5344CB8AC3E}">
        <p14:creationId xmlns:p14="http://schemas.microsoft.com/office/powerpoint/2010/main" val="181102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20</a:t>
            </a:fld>
            <a:endParaRPr lang="en-US"/>
          </a:p>
        </p:txBody>
      </p:sp>
      <p:sp>
        <p:nvSpPr>
          <p:cNvPr id="5" name="Date Placeholder 4">
            <a:extLst>
              <a:ext uri="{FF2B5EF4-FFF2-40B4-BE49-F238E27FC236}">
                <a16:creationId xmlns:a16="http://schemas.microsoft.com/office/drawing/2014/main" id="{FDBCC463-C9C4-79FA-AA13-2174D50D85E8}"/>
              </a:ext>
            </a:extLst>
          </p:cNvPr>
          <p:cNvSpPr>
            <a:spLocks noGrp="1"/>
          </p:cNvSpPr>
          <p:nvPr>
            <p:ph type="dt" idx="1"/>
          </p:nvPr>
        </p:nvSpPr>
        <p:spPr/>
        <p:txBody>
          <a:bodyPr/>
          <a:lstStyle/>
          <a:p>
            <a:fld id="{478C8C6A-AC9B-4FA9-B395-77EFD4505626}" type="datetime1">
              <a:rPr lang="en-US" smtClean="0"/>
              <a:t>10/17/2024</a:t>
            </a:fld>
            <a:endParaRPr lang="en-US"/>
          </a:p>
        </p:txBody>
      </p:sp>
    </p:spTree>
    <p:extLst>
      <p:ext uri="{BB962C8B-B14F-4D97-AF65-F5344CB8AC3E}">
        <p14:creationId xmlns:p14="http://schemas.microsoft.com/office/powerpoint/2010/main" val="177253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a:t>
            </a:fld>
            <a:endParaRPr lang="en-US"/>
          </a:p>
        </p:txBody>
      </p:sp>
      <p:sp>
        <p:nvSpPr>
          <p:cNvPr id="5" name="Date Placeholder 4">
            <a:extLst>
              <a:ext uri="{FF2B5EF4-FFF2-40B4-BE49-F238E27FC236}">
                <a16:creationId xmlns:a16="http://schemas.microsoft.com/office/drawing/2014/main" id="{80663C50-9BC6-7BAF-0FA0-8A5D8ED455A8}"/>
              </a:ext>
            </a:extLst>
          </p:cNvPr>
          <p:cNvSpPr>
            <a:spLocks noGrp="1"/>
          </p:cNvSpPr>
          <p:nvPr>
            <p:ph type="dt" idx="1"/>
          </p:nvPr>
        </p:nvSpPr>
        <p:spPr/>
        <p:txBody>
          <a:bodyPr/>
          <a:lstStyle/>
          <a:p>
            <a:fld id="{ED0F48AE-1FD8-4BBC-9F81-D31543BE9274}" type="datetime1">
              <a:rPr lang="en-US" smtClean="0"/>
              <a:t>10/17/2024</a:t>
            </a:fld>
            <a:endParaRPr lang="en-US"/>
          </a:p>
        </p:txBody>
      </p:sp>
    </p:spTree>
    <p:extLst>
      <p:ext uri="{BB962C8B-B14F-4D97-AF65-F5344CB8AC3E}">
        <p14:creationId xmlns:p14="http://schemas.microsoft.com/office/powerpoint/2010/main" val="3471017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22</a:t>
            </a:fld>
            <a:endParaRPr lang="en-US"/>
          </a:p>
        </p:txBody>
      </p:sp>
      <p:sp>
        <p:nvSpPr>
          <p:cNvPr id="5" name="Date Placeholder 4">
            <a:extLst>
              <a:ext uri="{FF2B5EF4-FFF2-40B4-BE49-F238E27FC236}">
                <a16:creationId xmlns:a16="http://schemas.microsoft.com/office/drawing/2014/main" id="{0E8B84EE-D199-652B-7595-483B25144AC7}"/>
              </a:ext>
            </a:extLst>
          </p:cNvPr>
          <p:cNvSpPr>
            <a:spLocks noGrp="1"/>
          </p:cNvSpPr>
          <p:nvPr>
            <p:ph type="dt" idx="1"/>
          </p:nvPr>
        </p:nvSpPr>
        <p:spPr/>
        <p:txBody>
          <a:bodyPr/>
          <a:lstStyle/>
          <a:p>
            <a:fld id="{4910B9BD-2051-4CA8-9F78-0E34B17D1229}" type="datetime1">
              <a:rPr lang="en-US" smtClean="0"/>
              <a:t>10/17/2024</a:t>
            </a:fld>
            <a:endParaRPr lang="en-US"/>
          </a:p>
        </p:txBody>
      </p:sp>
    </p:spTree>
    <p:extLst>
      <p:ext uri="{BB962C8B-B14F-4D97-AF65-F5344CB8AC3E}">
        <p14:creationId xmlns:p14="http://schemas.microsoft.com/office/powerpoint/2010/main" val="4272235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23</a:t>
            </a:fld>
            <a:endParaRPr lang="en-US"/>
          </a:p>
        </p:txBody>
      </p:sp>
      <p:sp>
        <p:nvSpPr>
          <p:cNvPr id="5" name="Date Placeholder 4">
            <a:extLst>
              <a:ext uri="{FF2B5EF4-FFF2-40B4-BE49-F238E27FC236}">
                <a16:creationId xmlns:a16="http://schemas.microsoft.com/office/drawing/2014/main" id="{A389F8D4-40D0-FA7B-99CB-116DE6BEF934}"/>
              </a:ext>
            </a:extLst>
          </p:cNvPr>
          <p:cNvSpPr>
            <a:spLocks noGrp="1"/>
          </p:cNvSpPr>
          <p:nvPr>
            <p:ph type="dt" idx="1"/>
          </p:nvPr>
        </p:nvSpPr>
        <p:spPr/>
        <p:txBody>
          <a:bodyPr/>
          <a:lstStyle/>
          <a:p>
            <a:fld id="{66CCC7FC-4A6B-4DC1-8987-9FD24F8EA7B0}" type="datetime1">
              <a:rPr lang="en-US" smtClean="0"/>
              <a:t>10/17/2024</a:t>
            </a:fld>
            <a:endParaRPr lang="en-US"/>
          </a:p>
        </p:txBody>
      </p:sp>
    </p:spTree>
    <p:extLst>
      <p:ext uri="{BB962C8B-B14F-4D97-AF65-F5344CB8AC3E}">
        <p14:creationId xmlns:p14="http://schemas.microsoft.com/office/powerpoint/2010/main" val="2673772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24</a:t>
            </a:fld>
            <a:endParaRPr lang="en-US"/>
          </a:p>
        </p:txBody>
      </p:sp>
      <p:sp>
        <p:nvSpPr>
          <p:cNvPr id="5" name="Date Placeholder 4">
            <a:extLst>
              <a:ext uri="{FF2B5EF4-FFF2-40B4-BE49-F238E27FC236}">
                <a16:creationId xmlns:a16="http://schemas.microsoft.com/office/drawing/2014/main" id="{226AC099-049F-36ED-BF48-29E8E3E56DD4}"/>
              </a:ext>
            </a:extLst>
          </p:cNvPr>
          <p:cNvSpPr>
            <a:spLocks noGrp="1"/>
          </p:cNvSpPr>
          <p:nvPr>
            <p:ph type="dt" idx="1"/>
          </p:nvPr>
        </p:nvSpPr>
        <p:spPr/>
        <p:txBody>
          <a:bodyPr/>
          <a:lstStyle/>
          <a:p>
            <a:fld id="{A67CEA0A-C483-4962-8AEF-8699004416D4}" type="datetime1">
              <a:rPr lang="en-US" smtClean="0"/>
              <a:t>10/17/2024</a:t>
            </a:fld>
            <a:endParaRPr lang="en-US"/>
          </a:p>
        </p:txBody>
      </p:sp>
    </p:spTree>
    <p:extLst>
      <p:ext uri="{BB962C8B-B14F-4D97-AF65-F5344CB8AC3E}">
        <p14:creationId xmlns:p14="http://schemas.microsoft.com/office/powerpoint/2010/main" val="2341156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25</a:t>
            </a:fld>
            <a:endParaRPr lang="en-US"/>
          </a:p>
        </p:txBody>
      </p:sp>
      <p:sp>
        <p:nvSpPr>
          <p:cNvPr id="5" name="Date Placeholder 4">
            <a:extLst>
              <a:ext uri="{FF2B5EF4-FFF2-40B4-BE49-F238E27FC236}">
                <a16:creationId xmlns:a16="http://schemas.microsoft.com/office/drawing/2014/main" id="{0DC48F59-DE28-0DC6-CA5E-5D082E40FFC6}"/>
              </a:ext>
            </a:extLst>
          </p:cNvPr>
          <p:cNvSpPr>
            <a:spLocks noGrp="1"/>
          </p:cNvSpPr>
          <p:nvPr>
            <p:ph type="dt" idx="1"/>
          </p:nvPr>
        </p:nvSpPr>
        <p:spPr/>
        <p:txBody>
          <a:bodyPr/>
          <a:lstStyle/>
          <a:p>
            <a:fld id="{16B8293C-E07A-4052-86E7-F357E433F54B}" type="datetime1">
              <a:rPr lang="en-US" smtClean="0"/>
              <a:t>10/17/2024</a:t>
            </a:fld>
            <a:endParaRPr lang="en-US"/>
          </a:p>
        </p:txBody>
      </p:sp>
    </p:spTree>
    <p:extLst>
      <p:ext uri="{BB962C8B-B14F-4D97-AF65-F5344CB8AC3E}">
        <p14:creationId xmlns:p14="http://schemas.microsoft.com/office/powerpoint/2010/main" val="647308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26</a:t>
            </a:fld>
            <a:endParaRPr lang="en-US"/>
          </a:p>
        </p:txBody>
      </p:sp>
      <p:sp>
        <p:nvSpPr>
          <p:cNvPr id="5" name="Date Placeholder 4">
            <a:extLst>
              <a:ext uri="{FF2B5EF4-FFF2-40B4-BE49-F238E27FC236}">
                <a16:creationId xmlns:a16="http://schemas.microsoft.com/office/drawing/2014/main" id="{3955AAA9-847A-6343-1CB5-867F37ADA5C6}"/>
              </a:ext>
            </a:extLst>
          </p:cNvPr>
          <p:cNvSpPr>
            <a:spLocks noGrp="1"/>
          </p:cNvSpPr>
          <p:nvPr>
            <p:ph type="dt" idx="1"/>
          </p:nvPr>
        </p:nvSpPr>
        <p:spPr/>
        <p:txBody>
          <a:bodyPr/>
          <a:lstStyle/>
          <a:p>
            <a:fld id="{03187AA0-8598-4EFC-B60B-9C92F7010915}" type="datetime1">
              <a:rPr lang="en-US" smtClean="0"/>
              <a:t>10/17/2024</a:t>
            </a:fld>
            <a:endParaRPr lang="en-US"/>
          </a:p>
        </p:txBody>
      </p:sp>
    </p:spTree>
    <p:extLst>
      <p:ext uri="{BB962C8B-B14F-4D97-AF65-F5344CB8AC3E}">
        <p14:creationId xmlns:p14="http://schemas.microsoft.com/office/powerpoint/2010/main" val="2763155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27</a:t>
            </a:fld>
            <a:endParaRPr lang="en-US"/>
          </a:p>
        </p:txBody>
      </p:sp>
      <p:sp>
        <p:nvSpPr>
          <p:cNvPr id="5" name="Date Placeholder 4">
            <a:extLst>
              <a:ext uri="{FF2B5EF4-FFF2-40B4-BE49-F238E27FC236}">
                <a16:creationId xmlns:a16="http://schemas.microsoft.com/office/drawing/2014/main" id="{79283851-BE1F-884B-BA59-EF5917C5FCFF}"/>
              </a:ext>
            </a:extLst>
          </p:cNvPr>
          <p:cNvSpPr>
            <a:spLocks noGrp="1"/>
          </p:cNvSpPr>
          <p:nvPr>
            <p:ph type="dt" idx="1"/>
          </p:nvPr>
        </p:nvSpPr>
        <p:spPr/>
        <p:txBody>
          <a:bodyPr/>
          <a:lstStyle/>
          <a:p>
            <a:fld id="{4A097885-12F4-4B46-A95D-C7F4C31EC733}" type="datetime1">
              <a:rPr lang="en-US" smtClean="0"/>
              <a:t>10/17/2024</a:t>
            </a:fld>
            <a:endParaRPr lang="en-US"/>
          </a:p>
        </p:txBody>
      </p:sp>
    </p:spTree>
    <p:extLst>
      <p:ext uri="{BB962C8B-B14F-4D97-AF65-F5344CB8AC3E}">
        <p14:creationId xmlns:p14="http://schemas.microsoft.com/office/powerpoint/2010/main" val="2488523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28</a:t>
            </a:fld>
            <a:endParaRPr lang="en-US"/>
          </a:p>
        </p:txBody>
      </p:sp>
      <p:sp>
        <p:nvSpPr>
          <p:cNvPr id="5" name="Date Placeholder 4">
            <a:extLst>
              <a:ext uri="{FF2B5EF4-FFF2-40B4-BE49-F238E27FC236}">
                <a16:creationId xmlns:a16="http://schemas.microsoft.com/office/drawing/2014/main" id="{7BC727E5-AB23-F990-7254-F23357A4B9EE}"/>
              </a:ext>
            </a:extLst>
          </p:cNvPr>
          <p:cNvSpPr>
            <a:spLocks noGrp="1"/>
          </p:cNvSpPr>
          <p:nvPr>
            <p:ph type="dt" idx="1"/>
          </p:nvPr>
        </p:nvSpPr>
        <p:spPr/>
        <p:txBody>
          <a:bodyPr/>
          <a:lstStyle/>
          <a:p>
            <a:fld id="{AF4182C9-A955-4D31-98D6-1E08023A840A}" type="datetime1">
              <a:rPr lang="en-US" smtClean="0"/>
              <a:t>10/17/2024</a:t>
            </a:fld>
            <a:endParaRPr lang="en-US"/>
          </a:p>
        </p:txBody>
      </p:sp>
    </p:spTree>
    <p:extLst>
      <p:ext uri="{BB962C8B-B14F-4D97-AF65-F5344CB8AC3E}">
        <p14:creationId xmlns:p14="http://schemas.microsoft.com/office/powerpoint/2010/main" val="954539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29</a:t>
            </a:fld>
            <a:endParaRPr lang="en-US"/>
          </a:p>
        </p:txBody>
      </p:sp>
      <p:sp>
        <p:nvSpPr>
          <p:cNvPr id="5" name="Date Placeholder 4">
            <a:extLst>
              <a:ext uri="{FF2B5EF4-FFF2-40B4-BE49-F238E27FC236}">
                <a16:creationId xmlns:a16="http://schemas.microsoft.com/office/drawing/2014/main" id="{BCDDADEB-BBB5-C1CA-4326-A02FD5DF9DF0}"/>
              </a:ext>
            </a:extLst>
          </p:cNvPr>
          <p:cNvSpPr>
            <a:spLocks noGrp="1"/>
          </p:cNvSpPr>
          <p:nvPr>
            <p:ph type="dt" idx="1"/>
          </p:nvPr>
        </p:nvSpPr>
        <p:spPr/>
        <p:txBody>
          <a:bodyPr/>
          <a:lstStyle/>
          <a:p>
            <a:fld id="{29CB87C8-A6DC-48BE-A0F5-9DC688BB9E49}" type="datetime1">
              <a:rPr lang="en-US" smtClean="0"/>
              <a:t>10/17/2024</a:t>
            </a:fld>
            <a:endParaRPr lang="en-US"/>
          </a:p>
        </p:txBody>
      </p:sp>
    </p:spTree>
    <p:extLst>
      <p:ext uri="{BB962C8B-B14F-4D97-AF65-F5344CB8AC3E}">
        <p14:creationId xmlns:p14="http://schemas.microsoft.com/office/powerpoint/2010/main" val="2611005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30</a:t>
            </a:fld>
            <a:endParaRPr lang="en-US"/>
          </a:p>
        </p:txBody>
      </p:sp>
      <p:sp>
        <p:nvSpPr>
          <p:cNvPr id="5" name="Date Placeholder 4">
            <a:extLst>
              <a:ext uri="{FF2B5EF4-FFF2-40B4-BE49-F238E27FC236}">
                <a16:creationId xmlns:a16="http://schemas.microsoft.com/office/drawing/2014/main" id="{4A433A7F-D777-D779-32EE-2F5CCC2B4FFF}"/>
              </a:ext>
            </a:extLst>
          </p:cNvPr>
          <p:cNvSpPr>
            <a:spLocks noGrp="1"/>
          </p:cNvSpPr>
          <p:nvPr>
            <p:ph type="dt" idx="1"/>
          </p:nvPr>
        </p:nvSpPr>
        <p:spPr/>
        <p:txBody>
          <a:bodyPr/>
          <a:lstStyle/>
          <a:p>
            <a:fld id="{A12D5876-54C2-4C72-895F-8ED54345BB10}" type="datetime1">
              <a:rPr lang="en-US" smtClean="0"/>
              <a:t>10/17/2024</a:t>
            </a:fld>
            <a:endParaRPr lang="en-US"/>
          </a:p>
        </p:txBody>
      </p:sp>
    </p:spTree>
    <p:extLst>
      <p:ext uri="{BB962C8B-B14F-4D97-AF65-F5344CB8AC3E}">
        <p14:creationId xmlns:p14="http://schemas.microsoft.com/office/powerpoint/2010/main" val="28950489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31</a:t>
            </a:fld>
            <a:endParaRPr lang="en-US"/>
          </a:p>
        </p:txBody>
      </p:sp>
      <p:sp>
        <p:nvSpPr>
          <p:cNvPr id="5" name="Date Placeholder 4">
            <a:extLst>
              <a:ext uri="{FF2B5EF4-FFF2-40B4-BE49-F238E27FC236}">
                <a16:creationId xmlns:a16="http://schemas.microsoft.com/office/drawing/2014/main" id="{C7A1A06F-2AEA-D5C8-6B6B-CC4C661B7180}"/>
              </a:ext>
            </a:extLst>
          </p:cNvPr>
          <p:cNvSpPr>
            <a:spLocks noGrp="1"/>
          </p:cNvSpPr>
          <p:nvPr>
            <p:ph type="dt" idx="1"/>
          </p:nvPr>
        </p:nvSpPr>
        <p:spPr/>
        <p:txBody>
          <a:bodyPr/>
          <a:lstStyle/>
          <a:p>
            <a:fld id="{05AC776B-8D8F-4C7E-AC5E-A75C35504225}" type="datetime1">
              <a:rPr lang="en-US" smtClean="0"/>
              <a:t>10/17/2024</a:t>
            </a:fld>
            <a:endParaRPr lang="en-US"/>
          </a:p>
        </p:txBody>
      </p:sp>
    </p:spTree>
    <p:extLst>
      <p:ext uri="{BB962C8B-B14F-4D97-AF65-F5344CB8AC3E}">
        <p14:creationId xmlns:p14="http://schemas.microsoft.com/office/powerpoint/2010/main" val="3905037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a:t>
            </a:fld>
            <a:endParaRPr lang="en-US"/>
          </a:p>
        </p:txBody>
      </p:sp>
      <p:sp>
        <p:nvSpPr>
          <p:cNvPr id="5" name="Date Placeholder 4">
            <a:extLst>
              <a:ext uri="{FF2B5EF4-FFF2-40B4-BE49-F238E27FC236}">
                <a16:creationId xmlns:a16="http://schemas.microsoft.com/office/drawing/2014/main" id="{C744E0A9-351E-F179-5C81-00BE33E1FF86}"/>
              </a:ext>
            </a:extLst>
          </p:cNvPr>
          <p:cNvSpPr>
            <a:spLocks noGrp="1"/>
          </p:cNvSpPr>
          <p:nvPr>
            <p:ph type="dt" idx="1"/>
          </p:nvPr>
        </p:nvSpPr>
        <p:spPr/>
        <p:txBody>
          <a:bodyPr/>
          <a:lstStyle/>
          <a:p>
            <a:fld id="{0C99C2F5-294E-4699-8E62-52AFBF514561}" type="datetime1">
              <a:rPr lang="en-US" smtClean="0"/>
              <a:t>10/17/2024</a:t>
            </a:fld>
            <a:endParaRPr lang="en-US"/>
          </a:p>
        </p:txBody>
      </p:sp>
    </p:spTree>
    <p:extLst>
      <p:ext uri="{BB962C8B-B14F-4D97-AF65-F5344CB8AC3E}">
        <p14:creationId xmlns:p14="http://schemas.microsoft.com/office/powerpoint/2010/main" val="835188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32</a:t>
            </a:fld>
            <a:endParaRPr lang="en-US"/>
          </a:p>
        </p:txBody>
      </p:sp>
      <p:sp>
        <p:nvSpPr>
          <p:cNvPr id="5" name="Date Placeholder 4">
            <a:extLst>
              <a:ext uri="{FF2B5EF4-FFF2-40B4-BE49-F238E27FC236}">
                <a16:creationId xmlns:a16="http://schemas.microsoft.com/office/drawing/2014/main" id="{6BCE1B9C-316A-241B-E2C6-499F8442E3EB}"/>
              </a:ext>
            </a:extLst>
          </p:cNvPr>
          <p:cNvSpPr>
            <a:spLocks noGrp="1"/>
          </p:cNvSpPr>
          <p:nvPr>
            <p:ph type="dt" idx="1"/>
          </p:nvPr>
        </p:nvSpPr>
        <p:spPr/>
        <p:txBody>
          <a:bodyPr/>
          <a:lstStyle/>
          <a:p>
            <a:fld id="{B96BB202-8AC3-46B1-A7BF-BC715218D579}" type="datetime1">
              <a:rPr lang="en-US" smtClean="0"/>
              <a:t>10/17/2024</a:t>
            </a:fld>
            <a:endParaRPr lang="en-US"/>
          </a:p>
        </p:txBody>
      </p:sp>
    </p:spTree>
    <p:extLst>
      <p:ext uri="{BB962C8B-B14F-4D97-AF65-F5344CB8AC3E}">
        <p14:creationId xmlns:p14="http://schemas.microsoft.com/office/powerpoint/2010/main" val="1020322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33</a:t>
            </a:fld>
            <a:endParaRPr lang="en-US"/>
          </a:p>
        </p:txBody>
      </p:sp>
      <p:sp>
        <p:nvSpPr>
          <p:cNvPr id="5" name="Date Placeholder 4">
            <a:extLst>
              <a:ext uri="{FF2B5EF4-FFF2-40B4-BE49-F238E27FC236}">
                <a16:creationId xmlns:a16="http://schemas.microsoft.com/office/drawing/2014/main" id="{2E15E6E3-20D4-59DC-A7B0-DF40A664D468}"/>
              </a:ext>
            </a:extLst>
          </p:cNvPr>
          <p:cNvSpPr>
            <a:spLocks noGrp="1"/>
          </p:cNvSpPr>
          <p:nvPr>
            <p:ph type="dt" idx="1"/>
          </p:nvPr>
        </p:nvSpPr>
        <p:spPr/>
        <p:txBody>
          <a:bodyPr/>
          <a:lstStyle/>
          <a:p>
            <a:fld id="{85DD836A-ADC9-4E46-971F-5636F1DCEDD1}" type="datetime1">
              <a:rPr lang="en-US" smtClean="0"/>
              <a:t>10/17/2024</a:t>
            </a:fld>
            <a:endParaRPr lang="en-US"/>
          </a:p>
        </p:txBody>
      </p:sp>
    </p:spTree>
    <p:extLst>
      <p:ext uri="{BB962C8B-B14F-4D97-AF65-F5344CB8AC3E}">
        <p14:creationId xmlns:p14="http://schemas.microsoft.com/office/powerpoint/2010/main" val="31395640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34</a:t>
            </a:fld>
            <a:endParaRPr lang="en-US"/>
          </a:p>
        </p:txBody>
      </p:sp>
      <p:sp>
        <p:nvSpPr>
          <p:cNvPr id="5" name="Date Placeholder 4">
            <a:extLst>
              <a:ext uri="{FF2B5EF4-FFF2-40B4-BE49-F238E27FC236}">
                <a16:creationId xmlns:a16="http://schemas.microsoft.com/office/drawing/2014/main" id="{FDFF4AF0-EEDE-336F-8049-ABC14BF2A405}"/>
              </a:ext>
            </a:extLst>
          </p:cNvPr>
          <p:cNvSpPr>
            <a:spLocks noGrp="1"/>
          </p:cNvSpPr>
          <p:nvPr>
            <p:ph type="dt" idx="1"/>
          </p:nvPr>
        </p:nvSpPr>
        <p:spPr/>
        <p:txBody>
          <a:bodyPr/>
          <a:lstStyle/>
          <a:p>
            <a:fld id="{FB691648-B0C5-44FF-A2E8-7D3D1FBFCD37}" type="datetime1">
              <a:rPr lang="en-US" smtClean="0"/>
              <a:t>10/17/2024</a:t>
            </a:fld>
            <a:endParaRPr lang="en-US"/>
          </a:p>
        </p:txBody>
      </p:sp>
    </p:spTree>
    <p:extLst>
      <p:ext uri="{BB962C8B-B14F-4D97-AF65-F5344CB8AC3E}">
        <p14:creationId xmlns:p14="http://schemas.microsoft.com/office/powerpoint/2010/main" val="20291845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35</a:t>
            </a:fld>
            <a:endParaRPr lang="en-US"/>
          </a:p>
        </p:txBody>
      </p:sp>
      <p:sp>
        <p:nvSpPr>
          <p:cNvPr id="5" name="Date Placeholder 4">
            <a:extLst>
              <a:ext uri="{FF2B5EF4-FFF2-40B4-BE49-F238E27FC236}">
                <a16:creationId xmlns:a16="http://schemas.microsoft.com/office/drawing/2014/main" id="{F81C1B89-7D43-6516-0D32-E46BD2A16DAB}"/>
              </a:ext>
            </a:extLst>
          </p:cNvPr>
          <p:cNvSpPr>
            <a:spLocks noGrp="1"/>
          </p:cNvSpPr>
          <p:nvPr>
            <p:ph type="dt" idx="1"/>
          </p:nvPr>
        </p:nvSpPr>
        <p:spPr/>
        <p:txBody>
          <a:bodyPr/>
          <a:lstStyle/>
          <a:p>
            <a:fld id="{AC97B032-246B-4C26-A338-E7BA49CEBAC3}" type="datetime1">
              <a:rPr lang="en-US" smtClean="0"/>
              <a:t>10/17/2024</a:t>
            </a:fld>
            <a:endParaRPr lang="en-US"/>
          </a:p>
        </p:txBody>
      </p:sp>
    </p:spTree>
    <p:extLst>
      <p:ext uri="{BB962C8B-B14F-4D97-AF65-F5344CB8AC3E}">
        <p14:creationId xmlns:p14="http://schemas.microsoft.com/office/powerpoint/2010/main" val="1728381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36</a:t>
            </a:fld>
            <a:endParaRPr lang="en-US"/>
          </a:p>
        </p:txBody>
      </p:sp>
      <p:sp>
        <p:nvSpPr>
          <p:cNvPr id="5" name="Date Placeholder 4">
            <a:extLst>
              <a:ext uri="{FF2B5EF4-FFF2-40B4-BE49-F238E27FC236}">
                <a16:creationId xmlns:a16="http://schemas.microsoft.com/office/drawing/2014/main" id="{59540102-ECF0-E293-9605-2A35CB6D8A4F}"/>
              </a:ext>
            </a:extLst>
          </p:cNvPr>
          <p:cNvSpPr>
            <a:spLocks noGrp="1"/>
          </p:cNvSpPr>
          <p:nvPr>
            <p:ph type="dt" idx="1"/>
          </p:nvPr>
        </p:nvSpPr>
        <p:spPr/>
        <p:txBody>
          <a:bodyPr/>
          <a:lstStyle/>
          <a:p>
            <a:fld id="{A2D20327-A3DE-4DA2-A2E7-6CD98C8E7F1D}" type="datetime1">
              <a:rPr lang="en-US" smtClean="0"/>
              <a:t>10/17/2024</a:t>
            </a:fld>
            <a:endParaRPr lang="en-US"/>
          </a:p>
        </p:txBody>
      </p:sp>
    </p:spTree>
    <p:extLst>
      <p:ext uri="{BB962C8B-B14F-4D97-AF65-F5344CB8AC3E}">
        <p14:creationId xmlns:p14="http://schemas.microsoft.com/office/powerpoint/2010/main" val="25047756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37</a:t>
            </a:fld>
            <a:endParaRPr lang="en-US"/>
          </a:p>
        </p:txBody>
      </p:sp>
      <p:sp>
        <p:nvSpPr>
          <p:cNvPr id="5" name="Date Placeholder 4">
            <a:extLst>
              <a:ext uri="{FF2B5EF4-FFF2-40B4-BE49-F238E27FC236}">
                <a16:creationId xmlns:a16="http://schemas.microsoft.com/office/drawing/2014/main" id="{9EC0A4C3-4199-6F70-96B5-55C6F659FD86}"/>
              </a:ext>
            </a:extLst>
          </p:cNvPr>
          <p:cNvSpPr>
            <a:spLocks noGrp="1"/>
          </p:cNvSpPr>
          <p:nvPr>
            <p:ph type="dt" idx="1"/>
          </p:nvPr>
        </p:nvSpPr>
        <p:spPr/>
        <p:txBody>
          <a:bodyPr/>
          <a:lstStyle/>
          <a:p>
            <a:fld id="{FC6C4FFC-E959-4D54-8B4D-0EC1DF615530}" type="datetime1">
              <a:rPr lang="en-US" smtClean="0"/>
              <a:t>10/17/2024</a:t>
            </a:fld>
            <a:endParaRPr lang="en-US"/>
          </a:p>
        </p:txBody>
      </p:sp>
    </p:spTree>
    <p:extLst>
      <p:ext uri="{BB962C8B-B14F-4D97-AF65-F5344CB8AC3E}">
        <p14:creationId xmlns:p14="http://schemas.microsoft.com/office/powerpoint/2010/main" val="25170703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38</a:t>
            </a:fld>
            <a:endParaRPr lang="en-US"/>
          </a:p>
        </p:txBody>
      </p:sp>
      <p:sp>
        <p:nvSpPr>
          <p:cNvPr id="5" name="Date Placeholder 4">
            <a:extLst>
              <a:ext uri="{FF2B5EF4-FFF2-40B4-BE49-F238E27FC236}">
                <a16:creationId xmlns:a16="http://schemas.microsoft.com/office/drawing/2014/main" id="{A9ACA5F4-29DE-3722-331B-3AB845595ABF}"/>
              </a:ext>
            </a:extLst>
          </p:cNvPr>
          <p:cNvSpPr>
            <a:spLocks noGrp="1"/>
          </p:cNvSpPr>
          <p:nvPr>
            <p:ph type="dt" idx="1"/>
          </p:nvPr>
        </p:nvSpPr>
        <p:spPr/>
        <p:txBody>
          <a:bodyPr/>
          <a:lstStyle/>
          <a:p>
            <a:fld id="{26E7D351-EEA5-4693-A81F-189316653501}" type="datetime1">
              <a:rPr lang="en-US" smtClean="0"/>
              <a:t>10/17/2024</a:t>
            </a:fld>
            <a:endParaRPr lang="en-US"/>
          </a:p>
        </p:txBody>
      </p:sp>
    </p:spTree>
    <p:extLst>
      <p:ext uri="{BB962C8B-B14F-4D97-AF65-F5344CB8AC3E}">
        <p14:creationId xmlns:p14="http://schemas.microsoft.com/office/powerpoint/2010/main" val="674221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39</a:t>
            </a:fld>
            <a:endParaRPr lang="en-US"/>
          </a:p>
        </p:txBody>
      </p:sp>
      <p:sp>
        <p:nvSpPr>
          <p:cNvPr id="5" name="Date Placeholder 4">
            <a:extLst>
              <a:ext uri="{FF2B5EF4-FFF2-40B4-BE49-F238E27FC236}">
                <a16:creationId xmlns:a16="http://schemas.microsoft.com/office/drawing/2014/main" id="{09BE1649-CF45-306B-8D82-5239B04E8A20}"/>
              </a:ext>
            </a:extLst>
          </p:cNvPr>
          <p:cNvSpPr>
            <a:spLocks noGrp="1"/>
          </p:cNvSpPr>
          <p:nvPr>
            <p:ph type="dt" idx="1"/>
          </p:nvPr>
        </p:nvSpPr>
        <p:spPr/>
        <p:txBody>
          <a:bodyPr/>
          <a:lstStyle/>
          <a:p>
            <a:fld id="{2A4F8DB9-8129-40A1-B830-A14949021A2A}" type="datetime1">
              <a:rPr lang="en-US" smtClean="0"/>
              <a:t>10/17/2024</a:t>
            </a:fld>
            <a:endParaRPr lang="en-US"/>
          </a:p>
        </p:txBody>
      </p:sp>
    </p:spTree>
    <p:extLst>
      <p:ext uri="{BB962C8B-B14F-4D97-AF65-F5344CB8AC3E}">
        <p14:creationId xmlns:p14="http://schemas.microsoft.com/office/powerpoint/2010/main" val="896341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40</a:t>
            </a:fld>
            <a:endParaRPr lang="en-US"/>
          </a:p>
        </p:txBody>
      </p:sp>
      <p:sp>
        <p:nvSpPr>
          <p:cNvPr id="5" name="Date Placeholder 4">
            <a:extLst>
              <a:ext uri="{FF2B5EF4-FFF2-40B4-BE49-F238E27FC236}">
                <a16:creationId xmlns:a16="http://schemas.microsoft.com/office/drawing/2014/main" id="{4BA53658-5882-0C11-A800-0F413BEB064F}"/>
              </a:ext>
            </a:extLst>
          </p:cNvPr>
          <p:cNvSpPr>
            <a:spLocks noGrp="1"/>
          </p:cNvSpPr>
          <p:nvPr>
            <p:ph type="dt" idx="1"/>
          </p:nvPr>
        </p:nvSpPr>
        <p:spPr/>
        <p:txBody>
          <a:bodyPr/>
          <a:lstStyle/>
          <a:p>
            <a:fld id="{F96695E4-D209-446B-8575-7F1C028F05FC}" type="datetime1">
              <a:rPr lang="en-US" smtClean="0"/>
              <a:t>10/17/2024</a:t>
            </a:fld>
            <a:endParaRPr lang="en-US"/>
          </a:p>
        </p:txBody>
      </p:sp>
    </p:spTree>
    <p:extLst>
      <p:ext uri="{BB962C8B-B14F-4D97-AF65-F5344CB8AC3E}">
        <p14:creationId xmlns:p14="http://schemas.microsoft.com/office/powerpoint/2010/main" val="8149460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41</a:t>
            </a:fld>
            <a:endParaRPr lang="en-US"/>
          </a:p>
        </p:txBody>
      </p:sp>
      <p:sp>
        <p:nvSpPr>
          <p:cNvPr id="5" name="Date Placeholder 4">
            <a:extLst>
              <a:ext uri="{FF2B5EF4-FFF2-40B4-BE49-F238E27FC236}">
                <a16:creationId xmlns:a16="http://schemas.microsoft.com/office/drawing/2014/main" id="{C5536784-2174-3B0B-6390-31C628DAB7F4}"/>
              </a:ext>
            </a:extLst>
          </p:cNvPr>
          <p:cNvSpPr>
            <a:spLocks noGrp="1"/>
          </p:cNvSpPr>
          <p:nvPr>
            <p:ph type="dt" idx="1"/>
          </p:nvPr>
        </p:nvSpPr>
        <p:spPr/>
        <p:txBody>
          <a:bodyPr/>
          <a:lstStyle/>
          <a:p>
            <a:fld id="{D73FFC02-3EE9-403F-876F-79EE9F49542C}" type="datetime1">
              <a:rPr lang="en-US" smtClean="0"/>
              <a:t>10/17/2024</a:t>
            </a:fld>
            <a:endParaRPr lang="en-US"/>
          </a:p>
        </p:txBody>
      </p:sp>
    </p:spTree>
    <p:extLst>
      <p:ext uri="{BB962C8B-B14F-4D97-AF65-F5344CB8AC3E}">
        <p14:creationId xmlns:p14="http://schemas.microsoft.com/office/powerpoint/2010/main" val="1431717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a:t>
            </a:fld>
            <a:endParaRPr lang="en-US"/>
          </a:p>
        </p:txBody>
      </p:sp>
      <p:sp>
        <p:nvSpPr>
          <p:cNvPr id="5" name="Date Placeholder 4">
            <a:extLst>
              <a:ext uri="{FF2B5EF4-FFF2-40B4-BE49-F238E27FC236}">
                <a16:creationId xmlns:a16="http://schemas.microsoft.com/office/drawing/2014/main" id="{B3EF86DB-C322-9BB4-5596-B40F4A60F089}"/>
              </a:ext>
            </a:extLst>
          </p:cNvPr>
          <p:cNvSpPr>
            <a:spLocks noGrp="1"/>
          </p:cNvSpPr>
          <p:nvPr>
            <p:ph type="dt" idx="1"/>
          </p:nvPr>
        </p:nvSpPr>
        <p:spPr/>
        <p:txBody>
          <a:bodyPr/>
          <a:lstStyle/>
          <a:p>
            <a:fld id="{ABBCD91E-66AD-4A4C-809E-F5A7D8061832}" type="datetime1">
              <a:rPr lang="en-US" smtClean="0"/>
              <a:t>10/17/2024</a:t>
            </a:fld>
            <a:endParaRPr lang="en-US"/>
          </a:p>
        </p:txBody>
      </p:sp>
    </p:spTree>
    <p:extLst>
      <p:ext uri="{BB962C8B-B14F-4D97-AF65-F5344CB8AC3E}">
        <p14:creationId xmlns:p14="http://schemas.microsoft.com/office/powerpoint/2010/main" val="27358269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42</a:t>
            </a:fld>
            <a:endParaRPr lang="en-US"/>
          </a:p>
        </p:txBody>
      </p:sp>
      <p:sp>
        <p:nvSpPr>
          <p:cNvPr id="5" name="Date Placeholder 4">
            <a:extLst>
              <a:ext uri="{FF2B5EF4-FFF2-40B4-BE49-F238E27FC236}">
                <a16:creationId xmlns:a16="http://schemas.microsoft.com/office/drawing/2014/main" id="{0C39B832-4D09-A059-EA3B-EAD266FBAD01}"/>
              </a:ext>
            </a:extLst>
          </p:cNvPr>
          <p:cNvSpPr>
            <a:spLocks noGrp="1"/>
          </p:cNvSpPr>
          <p:nvPr>
            <p:ph type="dt" idx="1"/>
          </p:nvPr>
        </p:nvSpPr>
        <p:spPr/>
        <p:txBody>
          <a:bodyPr/>
          <a:lstStyle/>
          <a:p>
            <a:fld id="{B56EF062-79FB-41F9-BB97-42C0DC0CC315}" type="datetime1">
              <a:rPr lang="en-US" smtClean="0"/>
              <a:t>10/17/2024</a:t>
            </a:fld>
            <a:endParaRPr lang="en-US"/>
          </a:p>
        </p:txBody>
      </p:sp>
    </p:spTree>
    <p:extLst>
      <p:ext uri="{BB962C8B-B14F-4D97-AF65-F5344CB8AC3E}">
        <p14:creationId xmlns:p14="http://schemas.microsoft.com/office/powerpoint/2010/main" val="41610923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43</a:t>
            </a:fld>
            <a:endParaRPr lang="en-US"/>
          </a:p>
        </p:txBody>
      </p:sp>
      <p:sp>
        <p:nvSpPr>
          <p:cNvPr id="5" name="Date Placeholder 4">
            <a:extLst>
              <a:ext uri="{FF2B5EF4-FFF2-40B4-BE49-F238E27FC236}">
                <a16:creationId xmlns:a16="http://schemas.microsoft.com/office/drawing/2014/main" id="{0C39B832-4D09-A059-EA3B-EAD266FBAD01}"/>
              </a:ext>
            </a:extLst>
          </p:cNvPr>
          <p:cNvSpPr>
            <a:spLocks noGrp="1"/>
          </p:cNvSpPr>
          <p:nvPr>
            <p:ph type="dt" idx="1"/>
          </p:nvPr>
        </p:nvSpPr>
        <p:spPr/>
        <p:txBody>
          <a:bodyPr/>
          <a:lstStyle/>
          <a:p>
            <a:fld id="{B56EF062-79FB-41F9-BB97-42C0DC0CC315}" type="datetime1">
              <a:rPr lang="en-US" smtClean="0"/>
              <a:t>10/17/2024</a:t>
            </a:fld>
            <a:endParaRPr lang="en-US"/>
          </a:p>
        </p:txBody>
      </p:sp>
    </p:spTree>
    <p:extLst>
      <p:ext uri="{BB962C8B-B14F-4D97-AF65-F5344CB8AC3E}">
        <p14:creationId xmlns:p14="http://schemas.microsoft.com/office/powerpoint/2010/main" val="3113934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44</a:t>
            </a:fld>
            <a:endParaRPr lang="en-US"/>
          </a:p>
        </p:txBody>
      </p:sp>
      <p:sp>
        <p:nvSpPr>
          <p:cNvPr id="5" name="Date Placeholder 4">
            <a:extLst>
              <a:ext uri="{FF2B5EF4-FFF2-40B4-BE49-F238E27FC236}">
                <a16:creationId xmlns:a16="http://schemas.microsoft.com/office/drawing/2014/main" id="{0C39B832-4D09-A059-EA3B-EAD266FBAD01}"/>
              </a:ext>
            </a:extLst>
          </p:cNvPr>
          <p:cNvSpPr>
            <a:spLocks noGrp="1"/>
          </p:cNvSpPr>
          <p:nvPr>
            <p:ph type="dt" idx="1"/>
          </p:nvPr>
        </p:nvSpPr>
        <p:spPr/>
        <p:txBody>
          <a:bodyPr/>
          <a:lstStyle/>
          <a:p>
            <a:fld id="{B56EF062-79FB-41F9-BB97-42C0DC0CC315}" type="datetime1">
              <a:rPr lang="en-US" smtClean="0"/>
              <a:t>10/17/2024</a:t>
            </a:fld>
            <a:endParaRPr lang="en-US"/>
          </a:p>
        </p:txBody>
      </p:sp>
    </p:spTree>
    <p:extLst>
      <p:ext uri="{BB962C8B-B14F-4D97-AF65-F5344CB8AC3E}">
        <p14:creationId xmlns:p14="http://schemas.microsoft.com/office/powerpoint/2010/main" val="1528039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5</a:t>
            </a:fld>
            <a:endParaRPr lang="en-US"/>
          </a:p>
        </p:txBody>
      </p:sp>
      <p:sp>
        <p:nvSpPr>
          <p:cNvPr id="5" name="Date Placeholder 4">
            <a:extLst>
              <a:ext uri="{FF2B5EF4-FFF2-40B4-BE49-F238E27FC236}">
                <a16:creationId xmlns:a16="http://schemas.microsoft.com/office/drawing/2014/main" id="{ED5BBDFD-DF17-2207-68BB-467567350018}"/>
              </a:ext>
            </a:extLst>
          </p:cNvPr>
          <p:cNvSpPr>
            <a:spLocks noGrp="1"/>
          </p:cNvSpPr>
          <p:nvPr>
            <p:ph type="dt" idx="1"/>
          </p:nvPr>
        </p:nvSpPr>
        <p:spPr/>
        <p:txBody>
          <a:bodyPr/>
          <a:lstStyle/>
          <a:p>
            <a:fld id="{0C371366-D0E9-4450-B955-30218BF1617A}" type="datetime1">
              <a:rPr lang="en-US" smtClean="0"/>
              <a:t>10/17/2024</a:t>
            </a:fld>
            <a:endParaRPr lang="en-US"/>
          </a:p>
        </p:txBody>
      </p:sp>
    </p:spTree>
    <p:extLst>
      <p:ext uri="{BB962C8B-B14F-4D97-AF65-F5344CB8AC3E}">
        <p14:creationId xmlns:p14="http://schemas.microsoft.com/office/powerpoint/2010/main" val="1865587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6</a:t>
            </a:fld>
            <a:endParaRPr lang="en-US"/>
          </a:p>
        </p:txBody>
      </p:sp>
      <p:sp>
        <p:nvSpPr>
          <p:cNvPr id="5" name="Date Placeholder 4">
            <a:extLst>
              <a:ext uri="{FF2B5EF4-FFF2-40B4-BE49-F238E27FC236}">
                <a16:creationId xmlns:a16="http://schemas.microsoft.com/office/drawing/2014/main" id="{908F82F6-7DEA-9AAB-5626-79EAE643E00F}"/>
              </a:ext>
            </a:extLst>
          </p:cNvPr>
          <p:cNvSpPr>
            <a:spLocks noGrp="1"/>
          </p:cNvSpPr>
          <p:nvPr>
            <p:ph type="dt" idx="1"/>
          </p:nvPr>
        </p:nvSpPr>
        <p:spPr/>
        <p:txBody>
          <a:bodyPr/>
          <a:lstStyle/>
          <a:p>
            <a:fld id="{342ECBC9-5E7A-4E06-849C-2C681807E2A8}" type="datetime1">
              <a:rPr lang="en-US" smtClean="0"/>
              <a:t>10/17/2024</a:t>
            </a:fld>
            <a:endParaRPr lang="en-US"/>
          </a:p>
        </p:txBody>
      </p:sp>
    </p:spTree>
    <p:extLst>
      <p:ext uri="{BB962C8B-B14F-4D97-AF65-F5344CB8AC3E}">
        <p14:creationId xmlns:p14="http://schemas.microsoft.com/office/powerpoint/2010/main" val="600910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7</a:t>
            </a:fld>
            <a:endParaRPr lang="en-US"/>
          </a:p>
        </p:txBody>
      </p:sp>
      <p:sp>
        <p:nvSpPr>
          <p:cNvPr id="5" name="Date Placeholder 4">
            <a:extLst>
              <a:ext uri="{FF2B5EF4-FFF2-40B4-BE49-F238E27FC236}">
                <a16:creationId xmlns:a16="http://schemas.microsoft.com/office/drawing/2014/main" id="{45363DB7-EC0C-F888-0E50-A5011CDD8996}"/>
              </a:ext>
            </a:extLst>
          </p:cNvPr>
          <p:cNvSpPr>
            <a:spLocks noGrp="1"/>
          </p:cNvSpPr>
          <p:nvPr>
            <p:ph type="dt" idx="1"/>
          </p:nvPr>
        </p:nvSpPr>
        <p:spPr/>
        <p:txBody>
          <a:bodyPr/>
          <a:lstStyle/>
          <a:p>
            <a:fld id="{984EB723-088A-410A-A5C9-68D816141F74}" type="datetime1">
              <a:rPr lang="en-US" smtClean="0"/>
              <a:t>10/17/2024</a:t>
            </a:fld>
            <a:endParaRPr lang="en-US"/>
          </a:p>
        </p:txBody>
      </p:sp>
    </p:spTree>
    <p:extLst>
      <p:ext uri="{BB962C8B-B14F-4D97-AF65-F5344CB8AC3E}">
        <p14:creationId xmlns:p14="http://schemas.microsoft.com/office/powerpoint/2010/main" val="1064558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8</a:t>
            </a:fld>
            <a:endParaRPr lang="en-US"/>
          </a:p>
        </p:txBody>
      </p:sp>
      <p:sp>
        <p:nvSpPr>
          <p:cNvPr id="5" name="Date Placeholder 4">
            <a:extLst>
              <a:ext uri="{FF2B5EF4-FFF2-40B4-BE49-F238E27FC236}">
                <a16:creationId xmlns:a16="http://schemas.microsoft.com/office/drawing/2014/main" id="{CBF83516-0D87-221E-D892-BE72E808E402}"/>
              </a:ext>
            </a:extLst>
          </p:cNvPr>
          <p:cNvSpPr>
            <a:spLocks noGrp="1"/>
          </p:cNvSpPr>
          <p:nvPr>
            <p:ph type="dt" idx="1"/>
          </p:nvPr>
        </p:nvSpPr>
        <p:spPr/>
        <p:txBody>
          <a:bodyPr/>
          <a:lstStyle/>
          <a:p>
            <a:fld id="{E36E20EE-3C8E-4F9B-8FCC-0C66AD0255FD}" type="datetime1">
              <a:rPr lang="en-US" smtClean="0"/>
              <a:t>10/17/2024</a:t>
            </a:fld>
            <a:endParaRPr lang="en-US"/>
          </a:p>
        </p:txBody>
      </p:sp>
    </p:spTree>
    <p:extLst>
      <p:ext uri="{BB962C8B-B14F-4D97-AF65-F5344CB8AC3E}">
        <p14:creationId xmlns:p14="http://schemas.microsoft.com/office/powerpoint/2010/main" val="1441417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266150-FA26-45B5-BF0B-186B42A09DC9}" type="slidenum">
              <a:rPr lang="en-US" smtClean="0"/>
              <a:t>9</a:t>
            </a:fld>
            <a:endParaRPr lang="en-US"/>
          </a:p>
        </p:txBody>
      </p:sp>
      <p:sp>
        <p:nvSpPr>
          <p:cNvPr id="5" name="Date Placeholder 4">
            <a:extLst>
              <a:ext uri="{FF2B5EF4-FFF2-40B4-BE49-F238E27FC236}">
                <a16:creationId xmlns:a16="http://schemas.microsoft.com/office/drawing/2014/main" id="{A393C819-548B-0344-066C-476D201FC925}"/>
              </a:ext>
            </a:extLst>
          </p:cNvPr>
          <p:cNvSpPr>
            <a:spLocks noGrp="1"/>
          </p:cNvSpPr>
          <p:nvPr>
            <p:ph type="dt" idx="1"/>
          </p:nvPr>
        </p:nvSpPr>
        <p:spPr/>
        <p:txBody>
          <a:bodyPr/>
          <a:lstStyle/>
          <a:p>
            <a:fld id="{B6C6DCCD-65FE-40B0-AA7F-DB52C936AD71}" type="datetime1">
              <a:rPr lang="en-US" smtClean="0"/>
              <a:t>10/17/2024</a:t>
            </a:fld>
            <a:endParaRPr lang="en-US"/>
          </a:p>
        </p:txBody>
      </p:sp>
    </p:spTree>
    <p:extLst>
      <p:ext uri="{BB962C8B-B14F-4D97-AF65-F5344CB8AC3E}">
        <p14:creationId xmlns:p14="http://schemas.microsoft.com/office/powerpoint/2010/main" val="3555592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13" name="Rectangle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Rectangle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10/17/2024</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useBgFill="1">
        <p:nvSpPr>
          <p:cNvPr id="20" name="Freeform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10/17/2024</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1" y="0"/>
            <a:ext cx="9314539" cy="6858000"/>
          </a:xfrm>
          <a:prstGeom prst="rect">
            <a:avLst/>
          </a:prstGeom>
        </p:spPr>
      </p:pic>
      <p:sp>
        <p:nvSpPr>
          <p:cNvPr id="8" name="Rectangle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Freeform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Vertical Title 1"/>
          <p:cNvSpPr>
            <a:spLocks noGrp="1"/>
          </p:cNvSpPr>
          <p:nvPr>
            <p:ph type="title" orient="vert"/>
          </p:nvPr>
        </p:nvSpPr>
        <p:spPr>
          <a:xfrm>
            <a:off x="9558667" y="685800"/>
            <a:ext cx="12954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10/17/2024</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10/17/2024</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0" y="0"/>
            <a:ext cx="12188825" cy="4810561"/>
          </a:xfrm>
          <a:prstGeom prst="rect">
            <a:avLst/>
          </a:prstGeom>
        </p:spPr>
      </p:pic>
      <p:sp>
        <p:nvSpPr>
          <p:cNvPr id="18" name="Rectangle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10/17/2024</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p:nvSpPr>
          <p:cNvPr id="16" name="Freeform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10/17/2024</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52466975-C014-42E5-BFA6-B8D5FDD3B81F}" type="datetimeFigureOut">
              <a:rPr lang="en-US"/>
              <a:t>10/17/2024</a:t>
            </a:fld>
            <a:endParaRPr/>
          </a:p>
        </p:txBody>
      </p:sp>
      <p:sp>
        <p:nvSpPr>
          <p:cNvPr id="9" name="Slide Number Placeholder 8"/>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52466975-C014-42E5-BFA6-B8D5FDD3B81F}" type="datetimeFigureOut">
              <a:rPr lang="en-US"/>
              <a:t>10/17/2024</a:t>
            </a:fld>
            <a:endParaRPr/>
          </a:p>
        </p:txBody>
      </p:sp>
      <p:sp>
        <p:nvSpPr>
          <p:cNvPr id="5" name="Slide Number Placeholder 4"/>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5" name="Rectangle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52466975-C014-42E5-BFA6-B8D5FDD3B81F}" type="datetimeFigureOut">
              <a:rPr lang="en-US"/>
              <a:t>10/17/2024</a:t>
            </a:fld>
            <a:endParaRPr/>
          </a:p>
        </p:txBody>
      </p:sp>
      <p:sp>
        <p:nvSpPr>
          <p:cNvPr id="4" name="Slide Number Placeholder 3"/>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10/17/2024</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10/17/2024</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en-US"/>
              <a:t>Click to edit Master title style</a:t>
            </a:r>
            <a:endParaRPr/>
          </a:p>
        </p:txBody>
      </p:sp>
      <p:pic>
        <p:nvPicPr>
          <p:cNvPr id="13" name="Picture 12"/>
          <p:cNvPicPr>
            <a:picLocks noChangeAspect="1"/>
          </p:cNvPicPr>
          <p:nvPr/>
        </p:nvPicPr>
        <p:blipFill rotWithShape="1">
          <a:blip r:embed="rId13">
            <a:extLst>
              <a:ext uri="{28A0092B-C50C-407E-A947-70E740481C1C}">
                <a14:useLocalDpi xmlns:a14="http://schemas.microsoft.com/office/drawing/2010/main" val="0"/>
              </a:ext>
            </a:extLst>
          </a:blip>
          <a:srcRect/>
          <a:stretch/>
        </p:blipFill>
        <p:spPr bwMode="hidden">
          <a:xfrm>
            <a:off x="0" y="1628776"/>
            <a:ext cx="12188825" cy="5229225"/>
          </a:xfrm>
          <a:prstGeom prst="rect">
            <a:avLst/>
          </a:prstGeom>
          <a:noFill/>
          <a:ln>
            <a:noFill/>
          </a:ln>
        </p:spPr>
      </p:pic>
      <p:sp>
        <p:nvSpPr>
          <p:cNvPr id="17" name="Rectangle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100">
                <a:solidFill>
                  <a:schemeClr val="tx1"/>
                </a:solidFill>
              </a:defRPr>
            </a:lvl1pPr>
          </a:lstStyle>
          <a:p>
            <a:fld id="{52466975-C014-42E5-BFA6-B8D5FDD3B81F}" type="datetimeFigureOut">
              <a:rPr lang="en-US" smtClean="0"/>
              <a:pPr/>
              <a:t>10/17/2024</a:t>
            </a:fld>
            <a:endParaRPr lang="en-US"/>
          </a:p>
        </p:txBody>
      </p:sp>
      <p:sp>
        <p:nvSpPr>
          <p:cNvPr id="6" name="Slide Number Placeholder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100">
                <a:solidFill>
                  <a:schemeClr val="tx1"/>
                </a:solidFill>
              </a:defRPr>
            </a:lvl1pPr>
          </a:lstStyle>
          <a:p>
            <a:fld id="{693B167E-EA96-4147-81DE-549160052C22}" type="slidenum">
              <a:rPr lang="en-US" smtClean="0"/>
              <a:pPr/>
              <a:t>‹#›</a:t>
            </a:fld>
            <a:endParaRPr lang="en-US"/>
          </a:p>
        </p:txBody>
      </p:sp>
      <p:sp>
        <p:nvSpPr>
          <p:cNvPr id="38" name="Freeform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tmp"/><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docs.pota.app/assets/documents/brochure.pdf" TargetMode="External"/><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hambadgers.com/POTA-ID-CARD?search=pota"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ota.app/#/map"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1.tmp"/><Relationship Id="rId4" Type="http://schemas.openxmlformats.org/officeDocument/2006/relationships/image" Target="../media/image30.tmp"/></Relationships>
</file>

<file path=ppt/slides/_rels/slide25.xml.rels><?xml version="1.0" encoding="UTF-8" standalone="yes"?>
<Relationships xmlns="http://schemas.openxmlformats.org/package/2006/relationships"><Relationship Id="rId3" Type="http://schemas.openxmlformats.org/officeDocument/2006/relationships/hyperlink" Target="https://hf.dxview.org/perspective/EM72dt" TargetMode="External"/><Relationship Id="rId7" Type="http://schemas.openxmlformats.org/officeDocument/2006/relationships/image" Target="../media/image34.tmp"/><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3.tmp"/><Relationship Id="rId5" Type="http://schemas.openxmlformats.org/officeDocument/2006/relationships/image" Target="../media/image32.tmp"/><Relationship Id="rId4" Type="http://schemas.openxmlformats.org/officeDocument/2006/relationships/hyperlink" Target="https://prop.kc2g.com/"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37.tmp"/><Relationship Id="rId3" Type="http://schemas.openxmlformats.org/officeDocument/2006/relationships/hyperlink" Target="https://spaceweather.com/" TargetMode="External"/><Relationship Id="rId7" Type="http://schemas.openxmlformats.org/officeDocument/2006/relationships/hyperlink" Target="https://solar.w5mmw.net/"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36.tmp"/><Relationship Id="rId5" Type="http://schemas.openxmlformats.org/officeDocument/2006/relationships/hyperlink" Target="https://www.hamqsl.com/solar3.html" TargetMode="External"/><Relationship Id="rId4" Type="http://schemas.openxmlformats.org/officeDocument/2006/relationships/image" Target="../media/image35.tmp"/></Relationships>
</file>

<file path=ppt/slides/_rels/slide27.xml.rels><?xml version="1.0" encoding="UTF-8" standalone="yes"?>
<Relationships xmlns="http://schemas.openxmlformats.org/package/2006/relationships"><Relationship Id="rId3" Type="http://schemas.openxmlformats.org/officeDocument/2006/relationships/hyperlink" Target="https://www.swpc.noaa.gov/communities/radio-communication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8.tmp"/></Relationships>
</file>

<file path=ppt/slides/_rels/slide28.xml.rels><?xml version="1.0" encoding="UTF-8" standalone="yes"?>
<Relationships xmlns="http://schemas.openxmlformats.org/package/2006/relationships"><Relationship Id="rId3" Type="http://schemas.openxmlformats.org/officeDocument/2006/relationships/hyperlink" Target="https://www.solarham.com/"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9.tmp"/></Relationships>
</file>

<file path=ppt/slides/_rels/slide29.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1.tm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tmp"/><Relationship Id="rId7" Type="http://schemas.openxmlformats.org/officeDocument/2006/relationships/image" Target="../media/image46.tmp"/><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5.tmp"/><Relationship Id="rId5" Type="http://schemas.openxmlformats.org/officeDocument/2006/relationships/image" Target="../media/image44.tmp"/><Relationship Id="rId4" Type="http://schemas.openxmlformats.org/officeDocument/2006/relationships/image" Target="../media/image43.tmp"/></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https://www.qrz.com/gridmapper" TargetMode="External"/><Relationship Id="rId5" Type="http://schemas.openxmlformats.org/officeDocument/2006/relationships/image" Target="../media/image49.tmp"/><Relationship Id="rId4" Type="http://schemas.openxmlformats.org/officeDocument/2006/relationships/image" Target="../media/image48.tmp"/></Relationships>
</file>

<file path=ppt/slides/_rels/slide32.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ocs.pota.app/assets/documents/POTA_Logsheet_v1.2.pdf"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1.tmp"/></Relationships>
</file>

<file path=ppt/slides/_rels/slide34.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3.tm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tmp"/><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tmp"/><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pota.app/#/user/logs" TargetMode="External"/><Relationship Id="rId4" Type="http://schemas.openxmlformats.org/officeDocument/2006/relationships/image" Target="../media/image56.tmp"/></Relationships>
</file>

<file path=ppt/slides/_rels/slide39.xml.rels><?xml version="1.0" encoding="UTF-8" standalone="yes"?>
<Relationships xmlns="http://schemas.openxmlformats.org/package/2006/relationships"><Relationship Id="rId3" Type="http://schemas.openxmlformats.org/officeDocument/2006/relationships/image" Target="../media/image57.tmp"/><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8.tmp"/></Relationships>
</file>

<file path=ppt/slides/_rels/slide4.xml.rels><?xml version="1.0" encoding="UTF-8" standalone="yes"?>
<Relationships xmlns="http://schemas.openxmlformats.org/package/2006/relationships"><Relationship Id="rId3" Type="http://schemas.openxmlformats.org/officeDocument/2006/relationships/hyperlink" Target="https://parksontheair.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tmp"/><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image" Target="../media/image68.tmp"/></Relationships>
</file>

<file path=ppt/slides/_rels/slide45.xml.rels><?xml version="1.0" encoding="UTF-8" standalone="yes"?>
<Relationships xmlns="http://schemas.openxmlformats.org/package/2006/relationships"><Relationship Id="rId2" Type="http://schemas.openxmlformats.org/officeDocument/2006/relationships/hyperlink" Target="https://www.faa.gov/sites/faa.gov/files/hazmat/packsafe/resources/Airline_passengers_and_batteries.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0.tmp"/><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openxmlformats.org/officeDocument/2006/relationships/hyperlink" Target="https://solar.w5mmw.net/" TargetMode="External"/><Relationship Id="rId13" Type="http://schemas.openxmlformats.org/officeDocument/2006/relationships/hyperlink" Target="https://docs.pota.app/assets/documents/POTA_Logsheet_v1.2.pdf" TargetMode="External"/><Relationship Id="rId3" Type="http://schemas.openxmlformats.org/officeDocument/2006/relationships/hyperlink" Target="https://pota.app/#/" TargetMode="External"/><Relationship Id="rId7" Type="http://schemas.openxmlformats.org/officeDocument/2006/relationships/hyperlink" Target="https://prop.kc2g.com/" TargetMode="External"/><Relationship Id="rId12" Type="http://schemas.openxmlformats.org/officeDocument/2006/relationships/hyperlink" Target="https://www.solarham.com/" TargetMode="External"/><Relationship Id="rId2" Type="http://schemas.openxmlformats.org/officeDocument/2006/relationships/hyperlink" Target="https://parksontheair.com/" TargetMode="External"/><Relationship Id="rId1" Type="http://schemas.openxmlformats.org/officeDocument/2006/relationships/slideLayout" Target="../slideLayouts/slideLayout4.xml"/><Relationship Id="rId6" Type="http://schemas.openxmlformats.org/officeDocument/2006/relationships/hyperlink" Target="https://hf.dxview.org/perspective/EM72dt" TargetMode="External"/><Relationship Id="rId11" Type="http://schemas.openxmlformats.org/officeDocument/2006/relationships/hyperlink" Target="https://www.swpc.noaa.gov/communities/radio-communications" TargetMode="External"/><Relationship Id="rId5" Type="http://schemas.openxmlformats.org/officeDocument/2006/relationships/hyperlink" Target="https://www.qrz.com/gridmapper" TargetMode="External"/><Relationship Id="rId10" Type="http://schemas.openxmlformats.org/officeDocument/2006/relationships/hyperlink" Target="https://spaceweather.com/" TargetMode="External"/><Relationship Id="rId4" Type="http://schemas.openxmlformats.org/officeDocument/2006/relationships/hyperlink" Target="https://docs.pota.app/assets/documents/brochure.pdf" TargetMode="External"/><Relationship Id="rId9" Type="http://schemas.openxmlformats.org/officeDocument/2006/relationships/hyperlink" Target="https://www.hamqsl.com/solar3.html"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en.wikipedia.org/wiki/Parks_On_The_Air#cite_ref-8" TargetMode="External"/><Relationship Id="rId3" Type="http://schemas.openxmlformats.org/officeDocument/2006/relationships/hyperlink" Target="https://web.archive.org/web/20221020224646/https:/www.nps.gov/wori/learn/news/national-parks-on-the-air.htm" TargetMode="External"/><Relationship Id="rId7" Type="http://schemas.openxmlformats.org/officeDocument/2006/relationships/hyperlink" Target="https://web.archive.org/web/20221020224656/http:/www.arrl.org/news/npota-participation-leads-to-inaugural-communication-detail-for-national-park-service" TargetMode="External"/><Relationship Id="rId2" Type="http://schemas.openxmlformats.org/officeDocument/2006/relationships/hyperlink" Target="https://www.nps.gov/wori/learn/news/national-parks-on-the-air.htm" TargetMode="External"/><Relationship Id="rId1" Type="http://schemas.openxmlformats.org/officeDocument/2006/relationships/slideLayout" Target="../slideLayouts/slideLayout4.xml"/><Relationship Id="rId6" Type="http://schemas.openxmlformats.org/officeDocument/2006/relationships/hyperlink" Target="https://en.wikipedia.org/wiki/American_Radio_Relay_League" TargetMode="External"/><Relationship Id="rId5" Type="http://schemas.openxmlformats.org/officeDocument/2006/relationships/hyperlink" Target="http://www.arrl.org/news/npota-participation-leads-to-inaugural-communication-detail-for-national-park-service" TargetMode="External"/><Relationship Id="rId10" Type="http://schemas.openxmlformats.org/officeDocument/2006/relationships/hyperlink" Target="https://web.archive.org/web/20221020224647/http:/www.arrl.org/news/it-s-world-amateur-radio-day" TargetMode="External"/><Relationship Id="rId4" Type="http://schemas.openxmlformats.org/officeDocument/2006/relationships/hyperlink" Target="https://en.wikipedia.org/wiki/Parks_On_The_Air#cite_ref-7" TargetMode="External"/><Relationship Id="rId9" Type="http://schemas.openxmlformats.org/officeDocument/2006/relationships/hyperlink" Target="http://www.arrl.org/news/it-s-world-amateur-radio-day"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ota.ap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tm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Parks On The Air (POTA)</a:t>
            </a:r>
          </a:p>
        </p:txBody>
      </p:sp>
      <p:sp>
        <p:nvSpPr>
          <p:cNvPr id="3" name="Subtitle 2"/>
          <p:cNvSpPr>
            <a:spLocks noGrp="1"/>
          </p:cNvSpPr>
          <p:nvPr>
            <p:ph type="subTitle" idx="1"/>
          </p:nvPr>
        </p:nvSpPr>
        <p:spPr/>
        <p:txBody>
          <a:bodyPr/>
          <a:lstStyle/>
          <a:p>
            <a:r>
              <a:rPr lang="en-US" dirty="0"/>
              <a:t>Getting started and perfecting, Robert Ball, KQ4GEV</a:t>
            </a:r>
          </a:p>
          <a:p>
            <a:r>
              <a:rPr lang="en-US" dirty="0"/>
              <a:t>17-Oct-2024</a:t>
            </a:r>
          </a:p>
          <a:p>
            <a:endParaRPr lang="en-US" dirty="0"/>
          </a:p>
        </p:txBody>
      </p:sp>
      <p:pic>
        <p:nvPicPr>
          <p:cNvPr id="5" name="Picture 4" descr="A logo with trees and a compass&#10;&#10;Description automatically generated">
            <a:extLst>
              <a:ext uri="{FF2B5EF4-FFF2-40B4-BE49-F238E27FC236}">
                <a16:creationId xmlns:a16="http://schemas.microsoft.com/office/drawing/2014/main" id="{0F288BDF-A8A7-D600-10D9-995B7DB2C21F}"/>
              </a:ext>
            </a:extLst>
          </p:cNvPr>
          <p:cNvPicPr>
            <a:picLocks noChangeAspect="1"/>
          </p:cNvPicPr>
          <p:nvPr/>
        </p:nvPicPr>
        <p:blipFill>
          <a:blip r:embed="rId3"/>
          <a:stretch>
            <a:fillRect/>
          </a:stretch>
        </p:blipFill>
        <p:spPr>
          <a:xfrm>
            <a:off x="8075612" y="0"/>
            <a:ext cx="4140200" cy="4140200"/>
          </a:xfrm>
          <a:prstGeom prst="rect">
            <a:avLst/>
          </a:prstGeom>
        </p:spPr>
      </p:pic>
    </p:spTree>
    <p:extLst>
      <p:ext uri="{BB962C8B-B14F-4D97-AF65-F5344CB8AC3E}">
        <p14:creationId xmlns:p14="http://schemas.microsoft.com/office/powerpoint/2010/main" val="11617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686801" cy="4267200"/>
          </a:xfrm>
        </p:spPr>
        <p:txBody>
          <a:bodyPr/>
          <a:lstStyle/>
          <a:p>
            <a:pPr marL="0" indent="0">
              <a:buNone/>
            </a:pPr>
            <a:r>
              <a:rPr lang="en-US" dirty="0"/>
              <a:t>Hunted selection filter</a:t>
            </a:r>
          </a:p>
        </p:txBody>
      </p:sp>
      <p:sp>
        <p:nvSpPr>
          <p:cNvPr id="13" name="Arrow: Bent-Up 12">
            <a:extLst>
              <a:ext uri="{FF2B5EF4-FFF2-40B4-BE49-F238E27FC236}">
                <a16:creationId xmlns:a16="http://schemas.microsoft.com/office/drawing/2014/main" id="{4E2E6109-3C66-2AC8-9DAB-9A048E83AAE2}"/>
              </a:ext>
            </a:extLst>
          </p:cNvPr>
          <p:cNvSpPr/>
          <p:nvPr/>
        </p:nvSpPr>
        <p:spPr>
          <a:xfrm rot="5400000">
            <a:off x="6443098" y="3216017"/>
            <a:ext cx="2254767" cy="2438402"/>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4DDA2D0-0104-BF9E-553C-B3812B1749D8}"/>
              </a:ext>
            </a:extLst>
          </p:cNvPr>
          <p:cNvPicPr>
            <a:picLocks noChangeAspect="1"/>
          </p:cNvPicPr>
          <p:nvPr/>
        </p:nvPicPr>
        <p:blipFill>
          <a:blip r:embed="rId4"/>
          <a:stretch>
            <a:fillRect/>
          </a:stretch>
        </p:blipFill>
        <p:spPr>
          <a:xfrm>
            <a:off x="5994033" y="2940567"/>
            <a:ext cx="919452" cy="336033"/>
          </a:xfrm>
          <a:prstGeom prst="rect">
            <a:avLst/>
          </a:prstGeom>
        </p:spPr>
      </p:pic>
      <p:pic>
        <p:nvPicPr>
          <p:cNvPr id="7" name="Picture 6" descr="A screenshot of a phone&#10;&#10;Description automatically generated">
            <a:extLst>
              <a:ext uri="{FF2B5EF4-FFF2-40B4-BE49-F238E27FC236}">
                <a16:creationId xmlns:a16="http://schemas.microsoft.com/office/drawing/2014/main" id="{1F325B71-CF02-C791-6514-21E3F845DFA9}"/>
              </a:ext>
            </a:extLst>
          </p:cNvPr>
          <p:cNvPicPr>
            <a:picLocks noChangeAspect="1"/>
          </p:cNvPicPr>
          <p:nvPr/>
        </p:nvPicPr>
        <p:blipFill>
          <a:blip r:embed="rId5"/>
          <a:stretch>
            <a:fillRect/>
          </a:stretch>
        </p:blipFill>
        <p:spPr>
          <a:xfrm>
            <a:off x="8897691" y="4322346"/>
            <a:ext cx="1768721" cy="1279878"/>
          </a:xfrm>
          <a:prstGeom prst="rect">
            <a:avLst/>
          </a:prstGeom>
        </p:spPr>
      </p:pic>
      <p:pic>
        <p:nvPicPr>
          <p:cNvPr id="4" name="Picture 3">
            <a:extLst>
              <a:ext uri="{FF2B5EF4-FFF2-40B4-BE49-F238E27FC236}">
                <a16:creationId xmlns:a16="http://schemas.microsoft.com/office/drawing/2014/main" id="{726B48B2-31FA-B778-F907-D3E9F25D258A}"/>
              </a:ext>
            </a:extLst>
          </p:cNvPr>
          <p:cNvPicPr>
            <a:picLocks noChangeAspect="1"/>
          </p:cNvPicPr>
          <p:nvPr/>
        </p:nvPicPr>
        <p:blipFill>
          <a:blip r:embed="rId4"/>
          <a:stretch>
            <a:fillRect/>
          </a:stretch>
        </p:blipFill>
        <p:spPr>
          <a:xfrm>
            <a:off x="8832483" y="4322346"/>
            <a:ext cx="1880842" cy="1279878"/>
          </a:xfrm>
          <a:prstGeom prst="rect">
            <a:avLst/>
          </a:prstGeom>
        </p:spPr>
      </p:pic>
      <p:sp>
        <p:nvSpPr>
          <p:cNvPr id="12" name="TextBox 11">
            <a:extLst>
              <a:ext uri="{FF2B5EF4-FFF2-40B4-BE49-F238E27FC236}">
                <a16:creationId xmlns:a16="http://schemas.microsoft.com/office/drawing/2014/main" id="{29956A07-AED1-B0A6-DC8C-87E021A43BFC}"/>
              </a:ext>
            </a:extLst>
          </p:cNvPr>
          <p:cNvSpPr txBox="1"/>
          <p:nvPr/>
        </p:nvSpPr>
        <p:spPr>
          <a:xfrm>
            <a:off x="74612" y="2819400"/>
            <a:ext cx="2101792" cy="3416320"/>
          </a:xfrm>
          <a:prstGeom prst="rect">
            <a:avLst/>
          </a:prstGeom>
          <a:noFill/>
        </p:spPr>
        <p:txBody>
          <a:bodyPr wrap="square" rtlCol="0">
            <a:spAutoFit/>
          </a:bodyPr>
          <a:lstStyle/>
          <a:p>
            <a:pPr algn="l" rtl="0"/>
            <a:r>
              <a:rPr lang="en-US" sz="1800" b="0" i="0" dirty="0">
                <a:solidFill>
                  <a:srgbClr val="C82613"/>
                </a:solidFill>
                <a:effectLst/>
                <a:latin typeface="Aptos" panose="020B0004020202020204" pitchFamily="34" charset="0"/>
              </a:rPr>
              <a:t>Hunted (Hide) - If set to hide a re-spot will make the park disappear from the Sort list.</a:t>
            </a:r>
          </a:p>
          <a:p>
            <a:pPr algn="l" rtl="0"/>
            <a:endParaRPr lang="en-US" sz="1800" b="0" i="0" dirty="0">
              <a:solidFill>
                <a:srgbClr val="C82613"/>
              </a:solidFill>
              <a:effectLst/>
              <a:latin typeface="Aptos" panose="020B0004020202020204" pitchFamily="34" charset="0"/>
            </a:endParaRPr>
          </a:p>
          <a:p>
            <a:pPr algn="l" rtl="0"/>
            <a:r>
              <a:rPr lang="en-US" sz="1800" b="0" i="0" dirty="0">
                <a:solidFill>
                  <a:srgbClr val="C82613"/>
                </a:solidFill>
                <a:effectLst/>
                <a:latin typeface="Aptos" panose="020B0004020202020204" pitchFamily="34" charset="0"/>
              </a:rPr>
              <a:t>Hunted (Show) - If set to show a re-spot will make the park turn gray in the Sort list.</a:t>
            </a:r>
          </a:p>
          <a:p>
            <a:endParaRPr lang="en-US" dirty="0"/>
          </a:p>
        </p:txBody>
      </p:sp>
    </p:spTree>
    <p:extLst>
      <p:ext uri="{BB962C8B-B14F-4D97-AF65-F5344CB8AC3E}">
        <p14:creationId xmlns:p14="http://schemas.microsoft.com/office/powerpoint/2010/main" val="255650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Sort options</a:t>
            </a:r>
          </a:p>
        </p:txBody>
      </p:sp>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sp>
        <p:nvSpPr>
          <p:cNvPr id="13" name="Arrow: Bent-Up 12">
            <a:extLst>
              <a:ext uri="{FF2B5EF4-FFF2-40B4-BE49-F238E27FC236}">
                <a16:creationId xmlns:a16="http://schemas.microsoft.com/office/drawing/2014/main" id="{4E2E6109-3C66-2AC8-9DAB-9A048E83AAE2}"/>
              </a:ext>
            </a:extLst>
          </p:cNvPr>
          <p:cNvSpPr/>
          <p:nvPr/>
        </p:nvSpPr>
        <p:spPr>
          <a:xfrm rot="5400000">
            <a:off x="7176827" y="3444616"/>
            <a:ext cx="2254767" cy="1981202"/>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0500F32-C899-BB51-1886-51821C97A962}"/>
              </a:ext>
            </a:extLst>
          </p:cNvPr>
          <p:cNvPicPr>
            <a:picLocks noChangeAspect="1"/>
          </p:cNvPicPr>
          <p:nvPr/>
        </p:nvPicPr>
        <p:blipFill>
          <a:blip r:embed="rId4"/>
          <a:stretch>
            <a:fillRect/>
          </a:stretch>
        </p:blipFill>
        <p:spPr>
          <a:xfrm>
            <a:off x="9356892" y="2290457"/>
            <a:ext cx="1614320" cy="4588325"/>
          </a:xfrm>
          <a:prstGeom prst="rect">
            <a:avLst/>
          </a:prstGeom>
          <a:noFill/>
          <a:ln w="57150">
            <a:solidFill>
              <a:schemeClr val="accent4"/>
            </a:solidFill>
          </a:ln>
        </p:spPr>
      </p:pic>
      <p:pic>
        <p:nvPicPr>
          <p:cNvPr id="15" name="Picture 14">
            <a:extLst>
              <a:ext uri="{FF2B5EF4-FFF2-40B4-BE49-F238E27FC236}">
                <a16:creationId xmlns:a16="http://schemas.microsoft.com/office/drawing/2014/main" id="{73C6ECA1-A130-4B75-8463-EE623866CBE0}"/>
              </a:ext>
            </a:extLst>
          </p:cNvPr>
          <p:cNvPicPr>
            <a:picLocks noChangeAspect="1"/>
          </p:cNvPicPr>
          <p:nvPr/>
        </p:nvPicPr>
        <p:blipFill>
          <a:blip r:embed="rId4"/>
          <a:stretch>
            <a:fillRect/>
          </a:stretch>
        </p:blipFill>
        <p:spPr>
          <a:xfrm>
            <a:off x="6932612" y="2971799"/>
            <a:ext cx="919452" cy="336033"/>
          </a:xfrm>
          <a:prstGeom prst="rect">
            <a:avLst/>
          </a:prstGeom>
        </p:spPr>
      </p:pic>
      <p:pic>
        <p:nvPicPr>
          <p:cNvPr id="24" name="Picture 23">
            <a:extLst>
              <a:ext uri="{FF2B5EF4-FFF2-40B4-BE49-F238E27FC236}">
                <a16:creationId xmlns:a16="http://schemas.microsoft.com/office/drawing/2014/main" id="{AB48F6B8-1C17-8064-B9F5-321C87E0D867}"/>
              </a:ext>
            </a:extLst>
          </p:cNvPr>
          <p:cNvPicPr>
            <a:picLocks noChangeAspect="1"/>
          </p:cNvPicPr>
          <p:nvPr/>
        </p:nvPicPr>
        <p:blipFill>
          <a:blip r:embed="rId5"/>
          <a:stretch>
            <a:fillRect/>
          </a:stretch>
        </p:blipFill>
        <p:spPr>
          <a:xfrm>
            <a:off x="9428162" y="2493882"/>
            <a:ext cx="1466850" cy="4181475"/>
          </a:xfrm>
          <a:prstGeom prst="rect">
            <a:avLst/>
          </a:prstGeom>
        </p:spPr>
      </p:pic>
    </p:spTree>
    <p:extLst>
      <p:ext uri="{BB962C8B-B14F-4D97-AF65-F5344CB8AC3E}">
        <p14:creationId xmlns:p14="http://schemas.microsoft.com/office/powerpoint/2010/main" val="3077076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C9A9B-9CB3-AD20-755B-7C50299EA6C1}"/>
              </a:ext>
            </a:extLst>
          </p:cNvPr>
          <p:cNvSpPr>
            <a:spLocks noGrp="1"/>
          </p:cNvSpPr>
          <p:nvPr>
            <p:ph type="title"/>
          </p:nvPr>
        </p:nvSpPr>
        <p:spPr/>
        <p:txBody>
          <a:bodyPr/>
          <a:lstStyle/>
          <a:p>
            <a:r>
              <a:rPr lang="en-US" dirty="0"/>
              <a:t>Hunting</a:t>
            </a:r>
          </a:p>
        </p:txBody>
      </p:sp>
      <p:pic>
        <p:nvPicPr>
          <p:cNvPr id="5" name="Content Placeholder 4">
            <a:extLst>
              <a:ext uri="{FF2B5EF4-FFF2-40B4-BE49-F238E27FC236}">
                <a16:creationId xmlns:a16="http://schemas.microsoft.com/office/drawing/2014/main" id="{04E158FE-41E0-2DA5-8108-7415C78BE3FE}"/>
              </a:ext>
            </a:extLst>
          </p:cNvPr>
          <p:cNvPicPr>
            <a:picLocks noGrp="1" noChangeAspect="1"/>
          </p:cNvPicPr>
          <p:nvPr>
            <p:ph idx="1"/>
          </p:nvPr>
        </p:nvPicPr>
        <p:blipFill>
          <a:blip r:embed="rId3"/>
          <a:stretch>
            <a:fillRect/>
          </a:stretch>
        </p:blipFill>
        <p:spPr>
          <a:xfrm>
            <a:off x="398462" y="2057400"/>
            <a:ext cx="5543550" cy="3762375"/>
          </a:xfrm>
        </p:spPr>
      </p:pic>
      <p:pic>
        <p:nvPicPr>
          <p:cNvPr id="9" name="Picture 8">
            <a:extLst>
              <a:ext uri="{FF2B5EF4-FFF2-40B4-BE49-F238E27FC236}">
                <a16:creationId xmlns:a16="http://schemas.microsoft.com/office/drawing/2014/main" id="{29D63058-91FB-3113-E592-96DAE6B089E6}"/>
              </a:ext>
            </a:extLst>
          </p:cNvPr>
          <p:cNvPicPr>
            <a:picLocks noChangeAspect="1"/>
          </p:cNvPicPr>
          <p:nvPr/>
        </p:nvPicPr>
        <p:blipFill>
          <a:blip r:embed="rId4"/>
          <a:stretch>
            <a:fillRect/>
          </a:stretch>
        </p:blipFill>
        <p:spPr>
          <a:xfrm>
            <a:off x="6411491" y="1981200"/>
            <a:ext cx="5429503" cy="3838575"/>
          </a:xfrm>
          <a:prstGeom prst="rect">
            <a:avLst/>
          </a:prstGeom>
        </p:spPr>
      </p:pic>
      <p:sp>
        <p:nvSpPr>
          <p:cNvPr id="10" name="TextBox 9">
            <a:extLst>
              <a:ext uri="{FF2B5EF4-FFF2-40B4-BE49-F238E27FC236}">
                <a16:creationId xmlns:a16="http://schemas.microsoft.com/office/drawing/2014/main" id="{B832B608-9E6E-5B2E-A927-72E5040C2257}"/>
              </a:ext>
            </a:extLst>
          </p:cNvPr>
          <p:cNvSpPr txBox="1"/>
          <p:nvPr/>
        </p:nvSpPr>
        <p:spPr>
          <a:xfrm>
            <a:off x="3884612" y="2819400"/>
            <a:ext cx="25908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Park number and name</a:t>
            </a:r>
          </a:p>
        </p:txBody>
      </p:sp>
      <p:sp>
        <p:nvSpPr>
          <p:cNvPr id="11" name="TextBox 10">
            <a:extLst>
              <a:ext uri="{FF2B5EF4-FFF2-40B4-BE49-F238E27FC236}">
                <a16:creationId xmlns:a16="http://schemas.microsoft.com/office/drawing/2014/main" id="{39AE6F29-92E1-F5FB-6AA5-B61BD2DA832A}"/>
              </a:ext>
            </a:extLst>
          </p:cNvPr>
          <p:cNvSpPr txBox="1"/>
          <p:nvPr/>
        </p:nvSpPr>
        <p:spPr>
          <a:xfrm>
            <a:off x="3884612" y="3200193"/>
            <a:ext cx="25908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Park state or province</a:t>
            </a:r>
          </a:p>
        </p:txBody>
      </p:sp>
      <p:sp>
        <p:nvSpPr>
          <p:cNvPr id="12" name="TextBox 11">
            <a:extLst>
              <a:ext uri="{FF2B5EF4-FFF2-40B4-BE49-F238E27FC236}">
                <a16:creationId xmlns:a16="http://schemas.microsoft.com/office/drawing/2014/main" id="{C878C066-B0B7-54AD-3E6E-E0479EF5029D}"/>
              </a:ext>
            </a:extLst>
          </p:cNvPr>
          <p:cNvSpPr txBox="1"/>
          <p:nvPr/>
        </p:nvSpPr>
        <p:spPr>
          <a:xfrm>
            <a:off x="3579812" y="2297668"/>
            <a:ext cx="28956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Activator and park number</a:t>
            </a:r>
          </a:p>
        </p:txBody>
      </p:sp>
      <p:sp>
        <p:nvSpPr>
          <p:cNvPr id="13" name="TextBox 12">
            <a:extLst>
              <a:ext uri="{FF2B5EF4-FFF2-40B4-BE49-F238E27FC236}">
                <a16:creationId xmlns:a16="http://schemas.microsoft.com/office/drawing/2014/main" id="{66C53A54-14B7-DC12-DE8E-6E60D5C02FE5}"/>
              </a:ext>
            </a:extLst>
          </p:cNvPr>
          <p:cNvSpPr txBox="1"/>
          <p:nvPr/>
        </p:nvSpPr>
        <p:spPr>
          <a:xfrm>
            <a:off x="3884612" y="3974068"/>
            <a:ext cx="25908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Callsign of last spotter</a:t>
            </a:r>
          </a:p>
        </p:txBody>
      </p:sp>
      <p:sp>
        <p:nvSpPr>
          <p:cNvPr id="14" name="TextBox 13">
            <a:extLst>
              <a:ext uri="{FF2B5EF4-FFF2-40B4-BE49-F238E27FC236}">
                <a16:creationId xmlns:a16="http://schemas.microsoft.com/office/drawing/2014/main" id="{CE253644-C57A-5CC4-5433-5762442ABECD}"/>
              </a:ext>
            </a:extLst>
          </p:cNvPr>
          <p:cNvSpPr txBox="1"/>
          <p:nvPr/>
        </p:nvSpPr>
        <p:spPr>
          <a:xfrm>
            <a:off x="3884612" y="4343193"/>
            <a:ext cx="25908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Spotter comment</a:t>
            </a:r>
          </a:p>
        </p:txBody>
      </p:sp>
      <p:sp>
        <p:nvSpPr>
          <p:cNvPr id="15" name="TextBox 14">
            <a:extLst>
              <a:ext uri="{FF2B5EF4-FFF2-40B4-BE49-F238E27FC236}">
                <a16:creationId xmlns:a16="http://schemas.microsoft.com/office/drawing/2014/main" id="{BC9D1DC7-BC5A-B739-6DC3-A9F07598D4FA}"/>
              </a:ext>
            </a:extLst>
          </p:cNvPr>
          <p:cNvSpPr txBox="1"/>
          <p:nvPr/>
        </p:nvSpPr>
        <p:spPr>
          <a:xfrm>
            <a:off x="9218612" y="2871643"/>
            <a:ext cx="2590800" cy="369332"/>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Click for park details</a:t>
            </a:r>
          </a:p>
        </p:txBody>
      </p:sp>
      <p:sp>
        <p:nvSpPr>
          <p:cNvPr id="16" name="TextBox 15">
            <a:extLst>
              <a:ext uri="{FF2B5EF4-FFF2-40B4-BE49-F238E27FC236}">
                <a16:creationId xmlns:a16="http://schemas.microsoft.com/office/drawing/2014/main" id="{91EF93A6-6AC4-39E2-D301-784598E06280}"/>
              </a:ext>
            </a:extLst>
          </p:cNvPr>
          <p:cNvSpPr txBox="1"/>
          <p:nvPr/>
        </p:nvSpPr>
        <p:spPr>
          <a:xfrm>
            <a:off x="7847012" y="3429000"/>
            <a:ext cx="3200400" cy="1200329"/>
          </a:xfrm>
          <a:prstGeom prst="rect">
            <a:avLst/>
          </a:prstGeom>
          <a:noFill/>
          <a:ln w="38100">
            <a:solidFill>
              <a:schemeClr val="accent4">
                <a:lumMod val="75000"/>
              </a:schemeClr>
            </a:solidFill>
          </a:ln>
        </p:spPr>
        <p:txBody>
          <a:bodyPr wrap="square" rtlCol="0">
            <a:spAutoFit/>
          </a:bodyPr>
          <a:lstStyle/>
          <a:p>
            <a:r>
              <a:rPr lang="en-US" b="1" dirty="0">
                <a:solidFill>
                  <a:schemeClr val="accent4">
                    <a:lumMod val="75000"/>
                  </a:schemeClr>
                </a:solidFill>
              </a:rPr>
              <a:t>Spin your VFO to here listen. Be prepared to provide a signal report and state if you make a contact.</a:t>
            </a:r>
          </a:p>
        </p:txBody>
      </p:sp>
    </p:spTree>
    <p:extLst>
      <p:ext uri="{BB962C8B-B14F-4D97-AF65-F5344CB8AC3E}">
        <p14:creationId xmlns:p14="http://schemas.microsoft.com/office/powerpoint/2010/main" val="319221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622BE-0AFD-7B52-059D-64634FDBA550}"/>
              </a:ext>
            </a:extLst>
          </p:cNvPr>
          <p:cNvSpPr>
            <a:spLocks noGrp="1"/>
          </p:cNvSpPr>
          <p:nvPr>
            <p:ph type="title"/>
          </p:nvPr>
        </p:nvSpPr>
        <p:spPr/>
        <p:txBody>
          <a:bodyPr/>
          <a:lstStyle/>
          <a:p>
            <a:r>
              <a:rPr lang="en-US" dirty="0"/>
              <a:t>Hunting – Park details</a:t>
            </a:r>
          </a:p>
        </p:txBody>
      </p:sp>
      <p:pic>
        <p:nvPicPr>
          <p:cNvPr id="5" name="Content Placeholder 4">
            <a:extLst>
              <a:ext uri="{FF2B5EF4-FFF2-40B4-BE49-F238E27FC236}">
                <a16:creationId xmlns:a16="http://schemas.microsoft.com/office/drawing/2014/main" id="{9F4F9E66-F0BB-AFA7-6670-ED47F9C03E98}"/>
              </a:ext>
            </a:extLst>
          </p:cNvPr>
          <p:cNvPicPr>
            <a:picLocks noGrp="1" noChangeAspect="1"/>
          </p:cNvPicPr>
          <p:nvPr>
            <p:ph idx="1"/>
          </p:nvPr>
        </p:nvPicPr>
        <p:blipFill>
          <a:blip r:embed="rId3"/>
          <a:stretch>
            <a:fillRect/>
          </a:stretch>
        </p:blipFill>
        <p:spPr>
          <a:xfrm>
            <a:off x="836612" y="1676400"/>
            <a:ext cx="10489405" cy="4953000"/>
          </a:xfrm>
        </p:spPr>
      </p:pic>
    </p:spTree>
    <p:extLst>
      <p:ext uri="{BB962C8B-B14F-4D97-AF65-F5344CB8AC3E}">
        <p14:creationId xmlns:p14="http://schemas.microsoft.com/office/powerpoint/2010/main" val="21615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DBA7-A8BA-B5AE-D33B-3F4AB74A0BA1}"/>
              </a:ext>
            </a:extLst>
          </p:cNvPr>
          <p:cNvSpPr>
            <a:spLocks noGrp="1"/>
          </p:cNvSpPr>
          <p:nvPr>
            <p:ph type="title"/>
          </p:nvPr>
        </p:nvSpPr>
        <p:spPr/>
        <p:txBody>
          <a:bodyPr/>
          <a:lstStyle/>
          <a:p>
            <a:r>
              <a:rPr lang="en-US" dirty="0"/>
              <a:t>Hunting – Making a contact (example)</a:t>
            </a:r>
          </a:p>
        </p:txBody>
      </p:sp>
      <p:sp>
        <p:nvSpPr>
          <p:cNvPr id="3" name="Content Placeholder 2">
            <a:extLst>
              <a:ext uri="{FF2B5EF4-FFF2-40B4-BE49-F238E27FC236}">
                <a16:creationId xmlns:a16="http://schemas.microsoft.com/office/drawing/2014/main" id="{1FF398A3-2311-3515-614B-21A336F86E8B}"/>
              </a:ext>
            </a:extLst>
          </p:cNvPr>
          <p:cNvSpPr>
            <a:spLocks noGrp="1"/>
          </p:cNvSpPr>
          <p:nvPr>
            <p:ph idx="1"/>
          </p:nvPr>
        </p:nvSpPr>
        <p:spPr/>
        <p:txBody>
          <a:bodyPr>
            <a:normAutofit fontScale="92500"/>
          </a:bodyPr>
          <a:lstStyle/>
          <a:p>
            <a:pPr marL="0" indent="0">
              <a:buNone/>
            </a:pPr>
            <a:r>
              <a:rPr lang="en-US" b="1" dirty="0"/>
              <a:t>Activator: </a:t>
            </a:r>
            <a:r>
              <a:rPr lang="en-US" dirty="0">
                <a:solidFill>
                  <a:schemeClr val="accent4"/>
                </a:solidFill>
              </a:rPr>
              <a:t>CQ POTA CQ POTA This is Kilo Quebec 4 Golf Echo Victor at US-4534, Bighorn National Forest, Wyoming, calling CQ POTA and standing by.</a:t>
            </a:r>
          </a:p>
          <a:p>
            <a:pPr marL="0" indent="0">
              <a:buNone/>
            </a:pPr>
            <a:r>
              <a:rPr lang="en-US" b="1" dirty="0"/>
              <a:t>Hunter: </a:t>
            </a:r>
            <a:r>
              <a:rPr lang="en-US" dirty="0">
                <a:solidFill>
                  <a:schemeClr val="accent4"/>
                </a:solidFill>
              </a:rPr>
              <a:t>Kilo Xray 4 Bravo Yankee</a:t>
            </a:r>
          </a:p>
          <a:p>
            <a:pPr marL="0" indent="0">
              <a:buNone/>
            </a:pPr>
            <a:r>
              <a:rPr lang="en-US" b="1" dirty="0"/>
              <a:t>Activator: </a:t>
            </a:r>
            <a:r>
              <a:rPr lang="en-US" dirty="0">
                <a:solidFill>
                  <a:schemeClr val="accent4"/>
                </a:solidFill>
              </a:rPr>
              <a:t>Kilo Xray 4 Bravo Yankee, QSL?</a:t>
            </a:r>
            <a:endParaRPr lang="en-US" b="1" dirty="0"/>
          </a:p>
          <a:p>
            <a:pPr marL="0" indent="0">
              <a:buNone/>
            </a:pPr>
            <a:r>
              <a:rPr lang="en-US" b="1" dirty="0"/>
              <a:t>Hunter: </a:t>
            </a:r>
            <a:r>
              <a:rPr lang="en-US" dirty="0">
                <a:solidFill>
                  <a:schemeClr val="accent4"/>
                </a:solidFill>
              </a:rPr>
              <a:t>QSL, you are 5-8 into Alpha Lima</a:t>
            </a:r>
          </a:p>
          <a:p>
            <a:pPr marL="0" indent="0">
              <a:buNone/>
            </a:pPr>
            <a:r>
              <a:rPr lang="en-US" b="1" dirty="0"/>
              <a:t>Activator: </a:t>
            </a:r>
            <a:r>
              <a:rPr lang="en-US" dirty="0">
                <a:solidFill>
                  <a:schemeClr val="accent4"/>
                </a:solidFill>
              </a:rPr>
              <a:t>Roger, you are 5-9 into my park US-4534</a:t>
            </a:r>
          </a:p>
          <a:p>
            <a:pPr marL="0" indent="0">
              <a:buNone/>
            </a:pPr>
            <a:r>
              <a:rPr lang="en-US" b="1" dirty="0"/>
              <a:t>Hunter: </a:t>
            </a:r>
            <a:r>
              <a:rPr lang="en-US" dirty="0">
                <a:solidFill>
                  <a:schemeClr val="accent4"/>
                </a:solidFill>
              </a:rPr>
              <a:t>Good luck with your activation, 73!</a:t>
            </a:r>
          </a:p>
          <a:p>
            <a:pPr marL="0" indent="0">
              <a:lnSpc>
                <a:spcPct val="100000"/>
              </a:lnSpc>
              <a:buNone/>
            </a:pPr>
            <a:r>
              <a:rPr lang="en-US" b="1" dirty="0"/>
              <a:t>Activator: </a:t>
            </a:r>
            <a:r>
              <a:rPr lang="en-US" dirty="0">
                <a:solidFill>
                  <a:schemeClr val="accent4"/>
                </a:solidFill>
              </a:rPr>
              <a:t>Thanks for hunting, 73! Kilo Quebec 4 Golf Echo Victor </a:t>
            </a:r>
            <a:r>
              <a:rPr lang="en-US" dirty="0" err="1">
                <a:solidFill>
                  <a:schemeClr val="accent4"/>
                </a:solidFill>
              </a:rPr>
              <a:t>QRZed</a:t>
            </a:r>
            <a:endParaRPr lang="en-US" dirty="0">
              <a:solidFill>
                <a:schemeClr val="accent4"/>
              </a:solidFill>
            </a:endParaRPr>
          </a:p>
          <a:p>
            <a:pPr marL="0" indent="0">
              <a:buNone/>
            </a:pPr>
            <a:endParaRPr lang="en-US" dirty="0">
              <a:solidFill>
                <a:schemeClr val="accent4"/>
              </a:solidFill>
            </a:endParaRPr>
          </a:p>
        </p:txBody>
      </p:sp>
    </p:spTree>
    <p:extLst>
      <p:ext uri="{BB962C8B-B14F-4D97-AF65-F5344CB8AC3E}">
        <p14:creationId xmlns:p14="http://schemas.microsoft.com/office/powerpoint/2010/main" val="362417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DB01-E85A-DB47-0F98-3134A3571D82}"/>
              </a:ext>
            </a:extLst>
          </p:cNvPr>
          <p:cNvSpPr>
            <a:spLocks noGrp="1"/>
          </p:cNvSpPr>
          <p:nvPr>
            <p:ph type="title"/>
          </p:nvPr>
        </p:nvSpPr>
        <p:spPr/>
        <p:txBody>
          <a:bodyPr/>
          <a:lstStyle/>
          <a:p>
            <a:r>
              <a:rPr lang="en-US" dirty="0"/>
              <a:t>Hunter - Logging</a:t>
            </a:r>
          </a:p>
        </p:txBody>
      </p:sp>
      <p:sp>
        <p:nvSpPr>
          <p:cNvPr id="3" name="Content Placeholder 2">
            <a:extLst>
              <a:ext uri="{FF2B5EF4-FFF2-40B4-BE49-F238E27FC236}">
                <a16:creationId xmlns:a16="http://schemas.microsoft.com/office/drawing/2014/main" id="{EFEC74A4-43F0-ED84-1E01-0B392BE8982A}"/>
              </a:ext>
            </a:extLst>
          </p:cNvPr>
          <p:cNvSpPr>
            <a:spLocks noGrp="1"/>
          </p:cNvSpPr>
          <p:nvPr>
            <p:ph idx="1"/>
          </p:nvPr>
        </p:nvSpPr>
        <p:spPr>
          <a:xfrm>
            <a:off x="1522413" y="1905000"/>
            <a:ext cx="6324599" cy="4267200"/>
          </a:xfrm>
        </p:spPr>
        <p:txBody>
          <a:bodyPr>
            <a:normAutofit lnSpcReduction="10000"/>
          </a:bodyPr>
          <a:lstStyle/>
          <a:p>
            <a:pPr marL="0" indent="0">
              <a:buNone/>
            </a:pPr>
            <a:r>
              <a:rPr lang="en-US" dirty="0"/>
              <a:t>“As a hunter, you do not submit any logs to POTA. However, it would be best if you still kept a log for your station. It is also recommended to upload your log to </a:t>
            </a:r>
            <a:r>
              <a:rPr lang="en-US" dirty="0" err="1"/>
              <a:t>LoTW</a:t>
            </a:r>
            <a:r>
              <a:rPr lang="en-US" dirty="0"/>
              <a:t>, QRZ, </a:t>
            </a:r>
            <a:r>
              <a:rPr lang="en-US" dirty="0" err="1"/>
              <a:t>ClubLog</a:t>
            </a:r>
            <a:r>
              <a:rPr lang="en-US" dirty="0"/>
              <a:t>, </a:t>
            </a:r>
            <a:r>
              <a:rPr lang="en-US" dirty="0" err="1"/>
              <a:t>eQSL</a:t>
            </a:r>
            <a:r>
              <a:rPr lang="en-US" dirty="0"/>
              <a:t>, or any other online confirmation service. In particular, </a:t>
            </a:r>
            <a:r>
              <a:rPr lang="en-US" dirty="0" err="1"/>
              <a:t>LoTW</a:t>
            </a:r>
            <a:r>
              <a:rPr lang="en-US" dirty="0"/>
              <a:t> is used by most award hunters.”</a:t>
            </a:r>
          </a:p>
          <a:p>
            <a:pPr marL="0" indent="0">
              <a:buNone/>
            </a:pPr>
            <a:r>
              <a:rPr lang="en-US" dirty="0"/>
              <a:t>“The POTA system works based only on the logs submitted by the activators.”</a:t>
            </a:r>
          </a:p>
          <a:p>
            <a:pPr marL="0" indent="0">
              <a:buNone/>
            </a:pPr>
            <a:r>
              <a:rPr lang="en-US" dirty="0"/>
              <a:t>Many POTA participants load their logs to these other services for confirmation. It is also not unusual to receive electronic or paper QSL cards.</a:t>
            </a:r>
          </a:p>
        </p:txBody>
      </p:sp>
      <p:sp>
        <p:nvSpPr>
          <p:cNvPr id="4" name="TextBox 3">
            <a:extLst>
              <a:ext uri="{FF2B5EF4-FFF2-40B4-BE49-F238E27FC236}">
                <a16:creationId xmlns:a16="http://schemas.microsoft.com/office/drawing/2014/main" id="{4AEF4A28-20F4-703E-7380-7AD1B595E3D9}"/>
              </a:ext>
            </a:extLst>
          </p:cNvPr>
          <p:cNvSpPr txBox="1"/>
          <p:nvPr/>
        </p:nvSpPr>
        <p:spPr>
          <a:xfrm>
            <a:off x="74612" y="6477000"/>
            <a:ext cx="2514600" cy="276999"/>
          </a:xfrm>
          <a:prstGeom prst="rect">
            <a:avLst/>
          </a:prstGeom>
          <a:noFill/>
        </p:spPr>
        <p:txBody>
          <a:bodyPr wrap="square" rtlCol="0">
            <a:spAutoFit/>
          </a:bodyPr>
          <a:lstStyle/>
          <a:p>
            <a:r>
              <a:rPr lang="en-US" sz="1200" dirty="0">
                <a:solidFill>
                  <a:schemeClr val="tx2"/>
                </a:solidFill>
              </a:rPr>
              <a:t>Quoted text from the POTA website</a:t>
            </a:r>
          </a:p>
        </p:txBody>
      </p:sp>
      <p:pic>
        <p:nvPicPr>
          <p:cNvPr id="6" name="Picture 5" descr="A body of water with a body of water and a tree&#10;&#10;Description automatically generated">
            <a:extLst>
              <a:ext uri="{FF2B5EF4-FFF2-40B4-BE49-F238E27FC236}">
                <a16:creationId xmlns:a16="http://schemas.microsoft.com/office/drawing/2014/main" id="{5FE3E535-A8FA-BC9E-63D9-705790B65B44}"/>
              </a:ext>
            </a:extLst>
          </p:cNvPr>
          <p:cNvPicPr>
            <a:picLocks noChangeAspect="1"/>
          </p:cNvPicPr>
          <p:nvPr/>
        </p:nvPicPr>
        <p:blipFill>
          <a:blip r:embed="rId3"/>
          <a:stretch>
            <a:fillRect/>
          </a:stretch>
        </p:blipFill>
        <p:spPr>
          <a:xfrm>
            <a:off x="8408667" y="1752600"/>
            <a:ext cx="3683774" cy="2344220"/>
          </a:xfrm>
          <a:prstGeom prst="rect">
            <a:avLst/>
          </a:prstGeom>
        </p:spPr>
      </p:pic>
      <p:pic>
        <p:nvPicPr>
          <p:cNvPr id="8" name="Picture 7" descr="A close-up of a postcard&#10;&#10;Description automatically generated">
            <a:extLst>
              <a:ext uri="{FF2B5EF4-FFF2-40B4-BE49-F238E27FC236}">
                <a16:creationId xmlns:a16="http://schemas.microsoft.com/office/drawing/2014/main" id="{631AFAFA-063E-F3C1-E5D3-574729FB6788}"/>
              </a:ext>
            </a:extLst>
          </p:cNvPr>
          <p:cNvPicPr>
            <a:picLocks noChangeAspect="1"/>
          </p:cNvPicPr>
          <p:nvPr/>
        </p:nvPicPr>
        <p:blipFill>
          <a:blip r:embed="rId4"/>
          <a:stretch>
            <a:fillRect/>
          </a:stretch>
        </p:blipFill>
        <p:spPr>
          <a:xfrm>
            <a:off x="8432110" y="4409779"/>
            <a:ext cx="3640455" cy="2344220"/>
          </a:xfrm>
          <a:prstGeom prst="rect">
            <a:avLst/>
          </a:prstGeom>
        </p:spPr>
      </p:pic>
    </p:spTree>
    <p:extLst>
      <p:ext uri="{BB962C8B-B14F-4D97-AF65-F5344CB8AC3E}">
        <p14:creationId xmlns:p14="http://schemas.microsoft.com/office/powerpoint/2010/main" val="180284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2664-5C10-477E-E7DD-80B7D1C39464}"/>
              </a:ext>
            </a:extLst>
          </p:cNvPr>
          <p:cNvSpPr>
            <a:spLocks noGrp="1"/>
          </p:cNvSpPr>
          <p:nvPr>
            <p:ph type="title"/>
          </p:nvPr>
        </p:nvSpPr>
        <p:spPr/>
        <p:txBody>
          <a:bodyPr/>
          <a:lstStyle/>
          <a:p>
            <a:r>
              <a:rPr lang="en-US" dirty="0"/>
              <a:t>Hunting – RE-SPOT</a:t>
            </a:r>
          </a:p>
        </p:txBody>
      </p:sp>
      <p:pic>
        <p:nvPicPr>
          <p:cNvPr id="5" name="Content Placeholder 4" descr="A screenshot of a phone&#10;&#10;Description automatically generated">
            <a:extLst>
              <a:ext uri="{FF2B5EF4-FFF2-40B4-BE49-F238E27FC236}">
                <a16:creationId xmlns:a16="http://schemas.microsoft.com/office/drawing/2014/main" id="{5379BE20-AB63-33B2-49CC-EE3F8153C902}"/>
              </a:ext>
            </a:extLst>
          </p:cNvPr>
          <p:cNvPicPr>
            <a:picLocks noGrp="1" noChangeAspect="1"/>
          </p:cNvPicPr>
          <p:nvPr>
            <p:ph sz="half" idx="1"/>
          </p:nvPr>
        </p:nvPicPr>
        <p:blipFill>
          <a:blip r:embed="rId3"/>
          <a:stretch>
            <a:fillRect/>
          </a:stretch>
        </p:blipFill>
        <p:spPr>
          <a:xfrm>
            <a:off x="560396" y="1942447"/>
            <a:ext cx="5378443" cy="4229753"/>
          </a:xfrm>
        </p:spPr>
      </p:pic>
      <p:sp>
        <p:nvSpPr>
          <p:cNvPr id="6" name="Content Placeholder 5">
            <a:extLst>
              <a:ext uri="{FF2B5EF4-FFF2-40B4-BE49-F238E27FC236}">
                <a16:creationId xmlns:a16="http://schemas.microsoft.com/office/drawing/2014/main" id="{8E48A4A5-251B-1A16-DA84-C46940409D3A}"/>
              </a:ext>
            </a:extLst>
          </p:cNvPr>
          <p:cNvSpPr>
            <a:spLocks noGrp="1"/>
          </p:cNvSpPr>
          <p:nvPr>
            <p:ph sz="half" idx="2"/>
          </p:nvPr>
        </p:nvSpPr>
        <p:spPr/>
        <p:txBody>
          <a:bodyPr/>
          <a:lstStyle/>
          <a:p>
            <a:pPr marL="0" indent="0">
              <a:buNone/>
            </a:pPr>
            <a:r>
              <a:rPr lang="en-US" dirty="0"/>
              <a:t>If you are able to hear or contact an activator, you may want to “RE-SPOT” them.</a:t>
            </a:r>
          </a:p>
          <a:p>
            <a:pPr marL="0" indent="0">
              <a:buNone/>
            </a:pPr>
            <a:r>
              <a:rPr lang="en-US" dirty="0"/>
              <a:t>Click the “</a:t>
            </a:r>
            <a:r>
              <a:rPr lang="en-US" dirty="0">
                <a:solidFill>
                  <a:schemeClr val="accent4">
                    <a:lumMod val="75000"/>
                  </a:schemeClr>
                </a:solidFill>
              </a:rPr>
              <a:t>RE-SPOT</a:t>
            </a:r>
            <a:r>
              <a:rPr lang="en-US" dirty="0"/>
              <a:t>” button and enter a comment such as a signal report and your location, e.g., “</a:t>
            </a:r>
            <a:r>
              <a:rPr lang="en-US" dirty="0">
                <a:solidFill>
                  <a:srgbClr val="FFFF00"/>
                </a:solidFill>
              </a:rPr>
              <a:t>59 FL</a:t>
            </a:r>
            <a:r>
              <a:rPr lang="en-US" dirty="0"/>
              <a:t>” Your callsign will then appear in the </a:t>
            </a:r>
            <a:r>
              <a:rPr lang="en-US" dirty="0">
                <a:solidFill>
                  <a:srgbClr val="7030A0"/>
                </a:solidFill>
              </a:rPr>
              <a:t>spotter location</a:t>
            </a:r>
            <a:r>
              <a:rPr lang="en-US" dirty="0"/>
              <a:t>.</a:t>
            </a:r>
          </a:p>
          <a:p>
            <a:pPr marL="0" indent="0">
              <a:buNone/>
            </a:pPr>
            <a:r>
              <a:rPr lang="en-US" dirty="0"/>
              <a:t>Clicking on the </a:t>
            </a:r>
            <a:r>
              <a:rPr lang="en-US" dirty="0">
                <a:solidFill>
                  <a:srgbClr val="0070C0"/>
                </a:solidFill>
              </a:rPr>
              <a:t>clock symbol </a:t>
            </a:r>
            <a:r>
              <a:rPr lang="en-US" dirty="0"/>
              <a:t>provides a history of spots.</a:t>
            </a:r>
          </a:p>
        </p:txBody>
      </p:sp>
      <p:sp>
        <p:nvSpPr>
          <p:cNvPr id="7" name="Rectangle 6">
            <a:extLst>
              <a:ext uri="{FF2B5EF4-FFF2-40B4-BE49-F238E27FC236}">
                <a16:creationId xmlns:a16="http://schemas.microsoft.com/office/drawing/2014/main" id="{9CD74929-074D-8B39-0BA3-8963EFBAFBE0}"/>
              </a:ext>
            </a:extLst>
          </p:cNvPr>
          <p:cNvSpPr/>
          <p:nvPr/>
        </p:nvSpPr>
        <p:spPr>
          <a:xfrm>
            <a:off x="684212" y="5562600"/>
            <a:ext cx="1219200" cy="457200"/>
          </a:xfrm>
          <a:prstGeom prst="rect">
            <a:avLst/>
          </a:prstGeom>
          <a:no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0108774-0F07-61D2-9192-21F0EA2271B1}"/>
              </a:ext>
            </a:extLst>
          </p:cNvPr>
          <p:cNvSpPr/>
          <p:nvPr/>
        </p:nvSpPr>
        <p:spPr>
          <a:xfrm>
            <a:off x="684212" y="4450422"/>
            <a:ext cx="1219200" cy="457200"/>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0</a:t>
            </a:r>
          </a:p>
        </p:txBody>
      </p:sp>
      <p:sp>
        <p:nvSpPr>
          <p:cNvPr id="9" name="Rectangle 8">
            <a:extLst>
              <a:ext uri="{FF2B5EF4-FFF2-40B4-BE49-F238E27FC236}">
                <a16:creationId xmlns:a16="http://schemas.microsoft.com/office/drawing/2014/main" id="{24B2DAD7-C127-87DC-4687-F86A4643F384}"/>
              </a:ext>
            </a:extLst>
          </p:cNvPr>
          <p:cNvSpPr/>
          <p:nvPr/>
        </p:nvSpPr>
        <p:spPr>
          <a:xfrm>
            <a:off x="1979612" y="5562600"/>
            <a:ext cx="762000" cy="457200"/>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EF924D-F975-9455-3A29-934CB25D7641}"/>
              </a:ext>
            </a:extLst>
          </p:cNvPr>
          <p:cNvSpPr/>
          <p:nvPr/>
        </p:nvSpPr>
        <p:spPr>
          <a:xfrm>
            <a:off x="684212" y="3962400"/>
            <a:ext cx="1447800" cy="4572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0</a:t>
            </a:r>
          </a:p>
        </p:txBody>
      </p:sp>
    </p:spTree>
    <p:extLst>
      <p:ext uri="{BB962C8B-B14F-4D97-AF65-F5344CB8AC3E}">
        <p14:creationId xmlns:p14="http://schemas.microsoft.com/office/powerpoint/2010/main" val="290302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B6F69-70F1-BA39-5FFD-4102F689F0B9}"/>
              </a:ext>
            </a:extLst>
          </p:cNvPr>
          <p:cNvSpPr>
            <a:spLocks noGrp="1"/>
          </p:cNvSpPr>
          <p:nvPr>
            <p:ph type="title"/>
          </p:nvPr>
        </p:nvSpPr>
        <p:spPr/>
        <p:txBody>
          <a:bodyPr/>
          <a:lstStyle/>
          <a:p>
            <a:r>
              <a:rPr lang="en-US" dirty="0"/>
              <a:t>Activating – Make a list</a:t>
            </a:r>
          </a:p>
        </p:txBody>
      </p:sp>
      <p:sp>
        <p:nvSpPr>
          <p:cNvPr id="6" name="Content Placeholder 5">
            <a:extLst>
              <a:ext uri="{FF2B5EF4-FFF2-40B4-BE49-F238E27FC236}">
                <a16:creationId xmlns:a16="http://schemas.microsoft.com/office/drawing/2014/main" id="{12575239-453A-BC23-C6E0-B3F1174C280F}"/>
              </a:ext>
            </a:extLst>
          </p:cNvPr>
          <p:cNvSpPr>
            <a:spLocks noGrp="1"/>
          </p:cNvSpPr>
          <p:nvPr>
            <p:ph sz="half" idx="1"/>
          </p:nvPr>
        </p:nvSpPr>
        <p:spPr/>
        <p:txBody>
          <a:bodyPr>
            <a:normAutofit fontScale="77500" lnSpcReduction="20000"/>
          </a:bodyPr>
          <a:lstStyle/>
          <a:p>
            <a:pPr marL="0" marR="0" lvl="0" indent="0">
              <a:spcBef>
                <a:spcPts val="0"/>
              </a:spcBef>
              <a:spcAft>
                <a:spcPts val="0"/>
              </a:spcAft>
              <a:buNone/>
            </a:pP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Required:</a:t>
            </a:r>
          </a:p>
          <a:p>
            <a:pPr marL="0" marR="0" lvl="0" indent="0">
              <a:spcBef>
                <a:spcPts val="0"/>
              </a:spcBef>
              <a:spcAft>
                <a:spcPts val="0"/>
              </a:spcAft>
              <a:buNone/>
            </a:pPr>
            <a:endParaRPr lang="en-US" sz="2400"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Time – 10 contacts are required to “activate” a park.</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Radio (mic &amp; power cord)</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Battery / Power source</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Coax (necessary adapters)</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Antenna and antenna support</a:t>
            </a:r>
          </a:p>
          <a:p>
            <a:pPr marL="865505" lvl="1" indent="-457200">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¼ wave ground plane &amp; radials</a:t>
            </a:r>
          </a:p>
          <a:p>
            <a:pPr marL="865505" lvl="1" indent="-457200">
              <a:buFont typeface="+mj-lt"/>
              <a:buAutoNum type="arabicPeriod"/>
            </a:pPr>
            <a:r>
              <a:rPr lang="en-US" kern="100" dirty="0">
                <a:effectLst/>
                <a:latin typeface="Calibri" panose="020F0502020204030204" pitchFamily="34" charset="0"/>
                <a:ea typeface="Calibri" panose="020F0502020204030204" pitchFamily="34" charset="0"/>
                <a:cs typeface="Times New Roman" panose="02020603050405020304" pitchFamily="18" charset="0"/>
              </a:rPr>
              <a:t>¼ wave dipole</a:t>
            </a:r>
          </a:p>
          <a:p>
            <a:pPr marL="865505" lvl="1" indent="-457200">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End-fed half-wave (EFHW)</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Method of logging / Recorder</a:t>
            </a:r>
          </a:p>
          <a:p>
            <a:endParaRPr lang="en-US" dirty="0"/>
          </a:p>
        </p:txBody>
      </p:sp>
      <p:sp>
        <p:nvSpPr>
          <p:cNvPr id="7" name="Content Placeholder 6">
            <a:extLst>
              <a:ext uri="{FF2B5EF4-FFF2-40B4-BE49-F238E27FC236}">
                <a16:creationId xmlns:a16="http://schemas.microsoft.com/office/drawing/2014/main" id="{15182C18-F3BB-DBB4-B339-4A0E792C3E65}"/>
              </a:ext>
            </a:extLst>
          </p:cNvPr>
          <p:cNvSpPr>
            <a:spLocks noGrp="1"/>
          </p:cNvSpPr>
          <p:nvPr>
            <p:ph sz="half" idx="2"/>
          </p:nvPr>
        </p:nvSpPr>
        <p:spPr>
          <a:xfrm>
            <a:off x="6246812" y="1904999"/>
            <a:ext cx="4416552" cy="4763277"/>
          </a:xfrm>
        </p:spPr>
        <p:txBody>
          <a:bodyPr>
            <a:normAutofit fontScale="77500" lnSpcReduction="20000"/>
          </a:bodyPr>
          <a:lstStyle/>
          <a:p>
            <a:pPr marL="0" indent="0">
              <a:buNone/>
            </a:pPr>
            <a:r>
              <a:rPr lang="en-US" u="sng" dirty="0"/>
              <a:t>Recommended:</a:t>
            </a:r>
          </a:p>
          <a:p>
            <a:pPr marL="342900" indent="-342900">
              <a:spcBef>
                <a:spcPts val="0"/>
              </a:spcBef>
              <a:buFont typeface="Symbol" panose="05050102010706020507" pitchFamily="18" charset="2"/>
              <a:buChar char=""/>
            </a:pPr>
            <a:endParaRPr lang="en-US" sz="2500" kern="100" dirty="0">
              <a:latin typeface="Calibri" panose="020F0502020204030204" pitchFamily="34" charset="0"/>
              <a:cs typeface="Times New Roman" panose="02020603050405020304" pitchFamily="18" charset="0"/>
            </a:endParaRP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Bag of some type to carry your gear</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Radio manual</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QSO Template</a:t>
            </a:r>
          </a:p>
          <a:p>
            <a:pPr marL="342900" indent="-342900">
              <a:spcBef>
                <a:spcPts val="600"/>
              </a:spcBef>
              <a:buFont typeface="Symbol" panose="05050102010706020507" pitchFamily="18" charset="2"/>
              <a:buChar char=""/>
            </a:pPr>
            <a:r>
              <a:rPr lang="en-US" kern="100" dirty="0" err="1">
                <a:latin typeface="Calibri" panose="020F0502020204030204" pitchFamily="34" charset="0"/>
                <a:cs typeface="Times New Roman" panose="02020603050405020304" pitchFamily="18" charset="0"/>
              </a:rPr>
              <a:t>Unun</a:t>
            </a:r>
            <a:r>
              <a:rPr lang="en-US" kern="100" dirty="0">
                <a:latin typeface="Calibri" panose="020F0502020204030204" pitchFamily="34" charset="0"/>
                <a:cs typeface="Times New Roman" panose="02020603050405020304" pitchFamily="18" charset="0"/>
              </a:rPr>
              <a:t> or Balun</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POTA ID</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Radio attire – hat, shirt, etc., with your call sign or other radio reference</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Band plan</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Water</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Snacks</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Hat</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Sunscreen</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Bug spray</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rPr>
              <a:t>First aid kit</a:t>
            </a:r>
          </a:p>
          <a:p>
            <a:pPr marL="342900" indent="-342900">
              <a:spcBef>
                <a:spcPts val="600"/>
              </a:spcBef>
              <a:buFont typeface="Symbol" panose="05050102010706020507" pitchFamily="18" charset="2"/>
              <a:buChar char=""/>
            </a:pPr>
            <a:r>
              <a:rPr lang="en-US" kern="100" dirty="0">
                <a:latin typeface="Calibri" panose="020F0502020204030204" pitchFamily="34" charset="0"/>
                <a:cs typeface="Times New Roman" panose="02020603050405020304" pitchFamily="18" charset="0"/>
                <a:hlinkClick r:id="rId3"/>
              </a:rPr>
              <a:t>POTA brochure(s)</a:t>
            </a:r>
            <a:endParaRPr lang="en-US" kern="100" dirty="0">
              <a:latin typeface="Calibri" panose="020F0502020204030204" pitchFamily="34" charset="0"/>
              <a:cs typeface="Times New Roman" panose="02020603050405020304" pitchFamily="18" charset="0"/>
            </a:endParaRPr>
          </a:p>
          <a:p>
            <a:endParaRPr lang="en-US" dirty="0"/>
          </a:p>
        </p:txBody>
      </p:sp>
      <p:pic>
        <p:nvPicPr>
          <p:cNvPr id="8" name="Picture 7">
            <a:hlinkClick r:id="rId4"/>
            <a:extLst>
              <a:ext uri="{FF2B5EF4-FFF2-40B4-BE49-F238E27FC236}">
                <a16:creationId xmlns:a16="http://schemas.microsoft.com/office/drawing/2014/main" id="{A0D18038-ADB9-0622-2EBC-F25531108849}"/>
              </a:ext>
            </a:extLst>
          </p:cNvPr>
          <p:cNvPicPr>
            <a:picLocks noChangeAspect="1"/>
          </p:cNvPicPr>
          <p:nvPr/>
        </p:nvPicPr>
        <p:blipFill>
          <a:blip r:embed="rId5"/>
          <a:stretch>
            <a:fillRect/>
          </a:stretch>
        </p:blipFill>
        <p:spPr>
          <a:xfrm>
            <a:off x="10285412" y="1733550"/>
            <a:ext cx="2228850" cy="2228850"/>
          </a:xfrm>
          <a:prstGeom prst="rect">
            <a:avLst/>
          </a:prstGeom>
        </p:spPr>
      </p:pic>
      <p:sp>
        <p:nvSpPr>
          <p:cNvPr id="9" name="TextBox 8">
            <a:extLst>
              <a:ext uri="{FF2B5EF4-FFF2-40B4-BE49-F238E27FC236}">
                <a16:creationId xmlns:a16="http://schemas.microsoft.com/office/drawing/2014/main" id="{17BD78EE-1A81-FD9E-101D-CB0239AE20C3}"/>
              </a:ext>
            </a:extLst>
          </p:cNvPr>
          <p:cNvSpPr txBox="1"/>
          <p:nvPr/>
        </p:nvSpPr>
        <p:spPr>
          <a:xfrm>
            <a:off x="10739564" y="3929390"/>
            <a:ext cx="1374648" cy="261610"/>
          </a:xfrm>
          <a:prstGeom prst="rect">
            <a:avLst/>
          </a:prstGeom>
          <a:noFill/>
        </p:spPr>
        <p:txBody>
          <a:bodyPr wrap="square" rtlCol="0">
            <a:spAutoFit/>
          </a:bodyPr>
          <a:lstStyle/>
          <a:p>
            <a:pPr algn="ctr"/>
            <a:r>
              <a:rPr lang="en-US" sz="1100" dirty="0"/>
              <a:t>Hambadgers.com</a:t>
            </a:r>
          </a:p>
        </p:txBody>
      </p:sp>
      <p:pic>
        <p:nvPicPr>
          <p:cNvPr id="10" name="Picture 9">
            <a:extLst>
              <a:ext uri="{FF2B5EF4-FFF2-40B4-BE49-F238E27FC236}">
                <a16:creationId xmlns:a16="http://schemas.microsoft.com/office/drawing/2014/main" id="{6BF8882B-1BF7-1ED5-D7EF-86BD1E4129BA}"/>
              </a:ext>
            </a:extLst>
          </p:cNvPr>
          <p:cNvPicPr>
            <a:picLocks noChangeAspect="1"/>
          </p:cNvPicPr>
          <p:nvPr/>
        </p:nvPicPr>
        <p:blipFill>
          <a:blip r:embed="rId6"/>
          <a:stretch>
            <a:fillRect/>
          </a:stretch>
        </p:blipFill>
        <p:spPr>
          <a:xfrm>
            <a:off x="10471477" y="5181600"/>
            <a:ext cx="1642735" cy="1642735"/>
          </a:xfrm>
          <a:prstGeom prst="rect">
            <a:avLst/>
          </a:prstGeom>
        </p:spPr>
      </p:pic>
      <p:pic>
        <p:nvPicPr>
          <p:cNvPr id="11" name="Picture 10">
            <a:extLst>
              <a:ext uri="{FF2B5EF4-FFF2-40B4-BE49-F238E27FC236}">
                <a16:creationId xmlns:a16="http://schemas.microsoft.com/office/drawing/2014/main" id="{C0B7DF3C-9040-F1EF-7347-D8D3CA3AFDC5}"/>
              </a:ext>
            </a:extLst>
          </p:cNvPr>
          <p:cNvPicPr>
            <a:picLocks noChangeAspect="1"/>
          </p:cNvPicPr>
          <p:nvPr/>
        </p:nvPicPr>
        <p:blipFill>
          <a:blip r:embed="rId7"/>
          <a:stretch>
            <a:fillRect/>
          </a:stretch>
        </p:blipFill>
        <p:spPr>
          <a:xfrm>
            <a:off x="8309429" y="4648200"/>
            <a:ext cx="1422400" cy="1066800"/>
          </a:xfrm>
          <a:prstGeom prst="rect">
            <a:avLst/>
          </a:prstGeom>
        </p:spPr>
      </p:pic>
    </p:spTree>
    <p:extLst>
      <p:ext uri="{BB962C8B-B14F-4D97-AF65-F5344CB8AC3E}">
        <p14:creationId xmlns:p14="http://schemas.microsoft.com/office/powerpoint/2010/main" val="30043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D5689-2D3E-E571-BA57-BE50A68B465F}"/>
              </a:ext>
            </a:extLst>
          </p:cNvPr>
          <p:cNvSpPr>
            <a:spLocks noGrp="1"/>
          </p:cNvSpPr>
          <p:nvPr>
            <p:ph type="title"/>
          </p:nvPr>
        </p:nvSpPr>
        <p:spPr/>
        <p:txBody>
          <a:bodyPr/>
          <a:lstStyle/>
          <a:p>
            <a:r>
              <a:rPr lang="en-US" dirty="0"/>
              <a:t>Activating - Consider a QSO Template</a:t>
            </a:r>
          </a:p>
        </p:txBody>
      </p:sp>
      <p:pic>
        <p:nvPicPr>
          <p:cNvPr id="7" name="Content Placeholder 6" descr="A white paper with blue text&#10;&#10;Description automatically generated">
            <a:extLst>
              <a:ext uri="{FF2B5EF4-FFF2-40B4-BE49-F238E27FC236}">
                <a16:creationId xmlns:a16="http://schemas.microsoft.com/office/drawing/2014/main" id="{FC3B60AD-4054-791B-07DB-2A159CA3FDE8}"/>
              </a:ext>
            </a:extLst>
          </p:cNvPr>
          <p:cNvPicPr>
            <a:picLocks noGrp="1" noChangeAspect="1"/>
          </p:cNvPicPr>
          <p:nvPr>
            <p:ph sz="half" idx="1"/>
          </p:nvPr>
        </p:nvPicPr>
        <p:blipFill>
          <a:blip r:embed="rId2"/>
          <a:stretch>
            <a:fillRect/>
          </a:stretch>
        </p:blipFill>
        <p:spPr>
          <a:xfrm>
            <a:off x="1332875" y="1667110"/>
            <a:ext cx="3999537" cy="5190890"/>
          </a:xfrm>
        </p:spPr>
      </p:pic>
      <p:sp>
        <p:nvSpPr>
          <p:cNvPr id="3" name="Content Placeholder 2">
            <a:extLst>
              <a:ext uri="{FF2B5EF4-FFF2-40B4-BE49-F238E27FC236}">
                <a16:creationId xmlns:a16="http://schemas.microsoft.com/office/drawing/2014/main" id="{3BFD7FAE-C4C9-8CF9-5BCC-AC74A40512E5}"/>
              </a:ext>
            </a:extLst>
          </p:cNvPr>
          <p:cNvSpPr>
            <a:spLocks noGrp="1"/>
          </p:cNvSpPr>
          <p:nvPr>
            <p:ph sz="half" idx="2"/>
          </p:nvPr>
        </p:nvSpPr>
        <p:spPr/>
        <p:txBody>
          <a:bodyPr/>
          <a:lstStyle/>
          <a:p>
            <a:pPr marL="0" indent="0">
              <a:buNone/>
            </a:pPr>
            <a:r>
              <a:rPr lang="en-US" dirty="0"/>
              <a:t>For your first few times out you may want to write out what you want to say.</a:t>
            </a:r>
          </a:p>
          <a:p>
            <a:pPr marL="0" indent="0">
              <a:buNone/>
            </a:pPr>
            <a:r>
              <a:rPr lang="en-US" dirty="0"/>
              <a:t>Each QSO is different. </a:t>
            </a:r>
          </a:p>
          <a:p>
            <a:pPr marL="0" indent="0">
              <a:buNone/>
            </a:pPr>
            <a:r>
              <a:rPr lang="en-US" dirty="0"/>
              <a:t>Everyone has a different style.</a:t>
            </a:r>
          </a:p>
          <a:p>
            <a:pPr marL="0" indent="0">
              <a:buNone/>
            </a:pPr>
            <a:endParaRPr lang="en-US" dirty="0"/>
          </a:p>
          <a:p>
            <a:pPr marL="0" indent="0">
              <a:buNone/>
            </a:pPr>
            <a:r>
              <a:rPr lang="en-US" dirty="0"/>
              <a:t>Thanks to KX4BY for providing the template!</a:t>
            </a:r>
          </a:p>
        </p:txBody>
      </p:sp>
    </p:spTree>
    <p:extLst>
      <p:ext uri="{BB962C8B-B14F-4D97-AF65-F5344CB8AC3E}">
        <p14:creationId xmlns:p14="http://schemas.microsoft.com/office/powerpoint/2010/main" val="37007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A383-19C0-BC27-BF2E-F6A6CED3E095}"/>
              </a:ext>
            </a:extLst>
          </p:cNvPr>
          <p:cNvSpPr>
            <a:spLocks noGrp="1"/>
          </p:cNvSpPr>
          <p:nvPr>
            <p:ph type="title"/>
          </p:nvPr>
        </p:nvSpPr>
        <p:spPr/>
        <p:txBody>
          <a:bodyPr/>
          <a:lstStyle/>
          <a:p>
            <a:r>
              <a:rPr lang="en-US" dirty="0"/>
              <a:t>Activating – Know the Rules</a:t>
            </a:r>
          </a:p>
        </p:txBody>
      </p:sp>
      <p:sp>
        <p:nvSpPr>
          <p:cNvPr id="5" name="Content Placeholder 4">
            <a:extLst>
              <a:ext uri="{FF2B5EF4-FFF2-40B4-BE49-F238E27FC236}">
                <a16:creationId xmlns:a16="http://schemas.microsoft.com/office/drawing/2014/main" id="{7F3733BA-EA99-0E32-FF08-DDE1E497579E}"/>
              </a:ext>
            </a:extLst>
          </p:cNvPr>
          <p:cNvSpPr>
            <a:spLocks noGrp="1"/>
          </p:cNvSpPr>
          <p:nvPr>
            <p:ph idx="1"/>
          </p:nvPr>
        </p:nvSpPr>
        <p:spPr/>
        <p:txBody>
          <a:bodyPr>
            <a:normAutofit fontScale="77500" lnSpcReduction="20000"/>
          </a:bodyPr>
          <a:lstStyle/>
          <a:p>
            <a:r>
              <a:rPr lang="en-US" dirty="0"/>
              <a:t>Follow the law</a:t>
            </a:r>
          </a:p>
          <a:p>
            <a:r>
              <a:rPr lang="en-US" dirty="0"/>
              <a:t>Follow the DX Code of Conduct</a:t>
            </a:r>
          </a:p>
          <a:p>
            <a:r>
              <a:rPr lang="en-US" dirty="0"/>
              <a:t>Follow the Golden Rule</a:t>
            </a:r>
          </a:p>
          <a:p>
            <a:r>
              <a:rPr lang="en-US" dirty="0"/>
              <a:t>Leave no trace</a:t>
            </a:r>
          </a:p>
          <a:p>
            <a:r>
              <a:rPr lang="en-US" dirty="0"/>
              <a:t>Follow any instructions from park rangers you encounter</a:t>
            </a:r>
          </a:p>
          <a:p>
            <a:r>
              <a:rPr lang="en-US" dirty="0"/>
              <a:t>Be courteous of the public space you are using</a:t>
            </a:r>
          </a:p>
          <a:p>
            <a:r>
              <a:rPr lang="en-US" dirty="0"/>
              <a:t>You must have an account registered at https://pota.app</a:t>
            </a:r>
          </a:p>
          <a:p>
            <a:r>
              <a:rPr lang="en-US" dirty="0"/>
              <a:t>You and all your equipment must be within the boundaries of the park(s)</a:t>
            </a:r>
          </a:p>
          <a:p>
            <a:r>
              <a:rPr lang="en-US" dirty="0"/>
              <a:t>You must submit an ADIF log after your activation is complete.</a:t>
            </a:r>
          </a:p>
          <a:p>
            <a:r>
              <a:rPr lang="en-US" dirty="0"/>
              <a:t>Follow the Rules detailed here (https://docs.pota.app)</a:t>
            </a:r>
          </a:p>
        </p:txBody>
      </p:sp>
    </p:spTree>
    <p:extLst>
      <p:ext uri="{BB962C8B-B14F-4D97-AF65-F5344CB8AC3E}">
        <p14:creationId xmlns:p14="http://schemas.microsoft.com/office/powerpoint/2010/main" val="359501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Content</a:t>
            </a:r>
          </a:p>
        </p:txBody>
      </p:sp>
      <p:sp>
        <p:nvSpPr>
          <p:cNvPr id="14" name="Content Placeholder 13"/>
          <p:cNvSpPr>
            <a:spLocks noGrp="1"/>
          </p:cNvSpPr>
          <p:nvPr>
            <p:ph idx="1"/>
          </p:nvPr>
        </p:nvSpPr>
        <p:spPr/>
        <p:txBody>
          <a:bodyPr>
            <a:normAutofit fontScale="92500" lnSpcReduction="10000"/>
          </a:bodyPr>
          <a:lstStyle/>
          <a:p>
            <a:r>
              <a:rPr lang="en-US" dirty="0"/>
              <a:t>What is POTA?</a:t>
            </a:r>
          </a:p>
          <a:p>
            <a:r>
              <a:rPr lang="en-US" dirty="0"/>
              <a:t>Getting started</a:t>
            </a:r>
          </a:p>
          <a:p>
            <a:r>
              <a:rPr lang="en-US" dirty="0"/>
              <a:t>Hunting</a:t>
            </a:r>
          </a:p>
          <a:p>
            <a:r>
              <a:rPr lang="en-US" dirty="0"/>
              <a:t>Activating</a:t>
            </a:r>
          </a:p>
          <a:p>
            <a:r>
              <a:rPr lang="en-US" dirty="0"/>
              <a:t>POTA Optimization &amp; Air Travel</a:t>
            </a:r>
          </a:p>
          <a:p>
            <a:r>
              <a:rPr lang="en-US" u="sng" dirty="0"/>
              <a:t>NOT COVERED</a:t>
            </a:r>
          </a:p>
          <a:p>
            <a:pPr lvl="1">
              <a:buFont typeface="Courier New" panose="02070309020205020404" pitchFamily="49" charset="0"/>
              <a:buChar char="o"/>
            </a:pPr>
            <a:r>
              <a:rPr lang="en-US" dirty="0"/>
              <a:t>Good amateur radio operating practices, be a GREAT example!</a:t>
            </a:r>
          </a:p>
          <a:p>
            <a:pPr lvl="1">
              <a:buFont typeface="Courier New" panose="02070309020205020404" pitchFamily="49" charset="0"/>
              <a:buChar char="o"/>
            </a:pPr>
            <a:r>
              <a:rPr lang="en-US" dirty="0"/>
              <a:t>POTA FT8 operations</a:t>
            </a:r>
          </a:p>
          <a:p>
            <a:pPr lvl="1">
              <a:buFont typeface="Courier New" panose="02070309020205020404" pitchFamily="49" charset="0"/>
              <a:buChar char="o"/>
            </a:pPr>
            <a:r>
              <a:rPr lang="en-US" dirty="0"/>
              <a:t>Choice of logging software</a:t>
            </a:r>
          </a:p>
          <a:p>
            <a:pPr lvl="1">
              <a:buFont typeface="Courier New" panose="02070309020205020404" pitchFamily="49" charset="0"/>
              <a:buChar char="o"/>
            </a:pPr>
            <a:r>
              <a:rPr lang="en-US" dirty="0"/>
              <a:t>Traveling abroad</a:t>
            </a:r>
          </a:p>
        </p:txBody>
      </p:sp>
    </p:spTree>
    <p:extLst>
      <p:ext uri="{BB962C8B-B14F-4D97-AF65-F5344CB8AC3E}">
        <p14:creationId xmlns:p14="http://schemas.microsoft.com/office/powerpoint/2010/main" val="321187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A383-19C0-BC27-BF2E-F6A6CED3E095}"/>
              </a:ext>
            </a:extLst>
          </p:cNvPr>
          <p:cNvSpPr>
            <a:spLocks noGrp="1"/>
          </p:cNvSpPr>
          <p:nvPr>
            <p:ph type="title"/>
          </p:nvPr>
        </p:nvSpPr>
        <p:spPr/>
        <p:txBody>
          <a:bodyPr/>
          <a:lstStyle/>
          <a:p>
            <a:r>
              <a:rPr lang="en-US" dirty="0"/>
              <a:t>Activating – Before you go</a:t>
            </a:r>
          </a:p>
        </p:txBody>
      </p:sp>
      <p:sp>
        <p:nvSpPr>
          <p:cNvPr id="5" name="Content Placeholder 4">
            <a:extLst>
              <a:ext uri="{FF2B5EF4-FFF2-40B4-BE49-F238E27FC236}">
                <a16:creationId xmlns:a16="http://schemas.microsoft.com/office/drawing/2014/main" id="{7F3733BA-EA99-0E32-FF08-DDE1E497579E}"/>
              </a:ext>
            </a:extLst>
          </p:cNvPr>
          <p:cNvSpPr>
            <a:spLocks noGrp="1"/>
          </p:cNvSpPr>
          <p:nvPr>
            <p:ph sz="half" idx="1"/>
          </p:nvPr>
        </p:nvSpPr>
        <p:spPr/>
        <p:txBody>
          <a:bodyPr>
            <a:normAutofit fontScale="92500" lnSpcReduction="10000"/>
          </a:bodyPr>
          <a:lstStyle/>
          <a:p>
            <a:r>
              <a:rPr lang="en-US" dirty="0"/>
              <a:t>Park number and name</a:t>
            </a:r>
          </a:p>
          <a:p>
            <a:r>
              <a:rPr lang="en-US" dirty="0"/>
              <a:t>Maidenhead grid location (in large parks the actual grid in which you setup may be different)</a:t>
            </a:r>
          </a:p>
          <a:p>
            <a:r>
              <a:rPr lang="en-US" dirty="0"/>
              <a:t>State and county</a:t>
            </a:r>
          </a:p>
          <a:p>
            <a:r>
              <a:rPr lang="en-US" dirty="0"/>
              <a:t>Park hours</a:t>
            </a:r>
          </a:p>
          <a:p>
            <a:r>
              <a:rPr lang="en-US" dirty="0"/>
              <a:t>Entrance fees / requirements</a:t>
            </a:r>
          </a:p>
          <a:p>
            <a:r>
              <a:rPr lang="en-US" dirty="0"/>
              <a:t>Anticipated elevation</a:t>
            </a:r>
          </a:p>
          <a:p>
            <a:r>
              <a:rPr lang="en-US" dirty="0"/>
              <a:t>Potential locations for the antenna type you want to deploy </a:t>
            </a:r>
          </a:p>
          <a:p>
            <a:endParaRPr lang="en-US" dirty="0"/>
          </a:p>
        </p:txBody>
      </p:sp>
      <p:sp>
        <p:nvSpPr>
          <p:cNvPr id="6" name="Content Placeholder 5">
            <a:extLst>
              <a:ext uri="{FF2B5EF4-FFF2-40B4-BE49-F238E27FC236}">
                <a16:creationId xmlns:a16="http://schemas.microsoft.com/office/drawing/2014/main" id="{73AC6BA7-F506-F845-DDDD-E7767966C415}"/>
              </a:ext>
            </a:extLst>
          </p:cNvPr>
          <p:cNvSpPr>
            <a:spLocks noGrp="1"/>
          </p:cNvSpPr>
          <p:nvPr>
            <p:ph sz="half" idx="2"/>
          </p:nvPr>
        </p:nvSpPr>
        <p:spPr/>
        <p:txBody>
          <a:bodyPr>
            <a:normAutofit fontScale="92500" lnSpcReduction="10000"/>
          </a:bodyPr>
          <a:lstStyle/>
          <a:p>
            <a:endParaRPr lang="en-US"/>
          </a:p>
        </p:txBody>
      </p:sp>
      <p:pic>
        <p:nvPicPr>
          <p:cNvPr id="4" name="Picture 3" descr="A white text with black text and black text&#10;&#10;Description automatically generated with medium confidence">
            <a:extLst>
              <a:ext uri="{FF2B5EF4-FFF2-40B4-BE49-F238E27FC236}">
                <a16:creationId xmlns:a16="http://schemas.microsoft.com/office/drawing/2014/main" id="{E7359D15-8EBC-AAFF-2589-F779B0E4B37A}"/>
              </a:ext>
            </a:extLst>
          </p:cNvPr>
          <p:cNvPicPr>
            <a:picLocks noChangeAspect="1"/>
          </p:cNvPicPr>
          <p:nvPr/>
        </p:nvPicPr>
        <p:blipFill>
          <a:blip r:embed="rId3"/>
          <a:stretch>
            <a:fillRect/>
          </a:stretch>
        </p:blipFill>
        <p:spPr>
          <a:xfrm>
            <a:off x="6246812" y="1905000"/>
            <a:ext cx="4703403" cy="4267200"/>
          </a:xfrm>
          <a:prstGeom prst="rect">
            <a:avLst/>
          </a:prstGeom>
        </p:spPr>
      </p:pic>
    </p:spTree>
    <p:extLst>
      <p:ext uri="{BB962C8B-B14F-4D97-AF65-F5344CB8AC3E}">
        <p14:creationId xmlns:p14="http://schemas.microsoft.com/office/powerpoint/2010/main" val="187081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C1356-B1E8-8F8B-D911-4EAA4C10F544}"/>
              </a:ext>
            </a:extLst>
          </p:cNvPr>
          <p:cNvSpPr>
            <a:spLocks noGrp="1"/>
          </p:cNvSpPr>
          <p:nvPr>
            <p:ph type="title"/>
          </p:nvPr>
        </p:nvSpPr>
        <p:spPr/>
        <p:txBody>
          <a:bodyPr/>
          <a:lstStyle/>
          <a:p>
            <a:r>
              <a:rPr lang="en-US" dirty="0"/>
              <a:t>Activating – UTC Time Considerations</a:t>
            </a:r>
          </a:p>
        </p:txBody>
      </p:sp>
      <p:sp>
        <p:nvSpPr>
          <p:cNvPr id="3" name="Content Placeholder 2">
            <a:extLst>
              <a:ext uri="{FF2B5EF4-FFF2-40B4-BE49-F238E27FC236}">
                <a16:creationId xmlns:a16="http://schemas.microsoft.com/office/drawing/2014/main" id="{A516C42B-AABF-3229-EEA4-81026768F1C2}"/>
              </a:ext>
            </a:extLst>
          </p:cNvPr>
          <p:cNvSpPr>
            <a:spLocks noGrp="1"/>
          </p:cNvSpPr>
          <p:nvPr>
            <p:ph idx="1"/>
          </p:nvPr>
        </p:nvSpPr>
        <p:spPr/>
        <p:txBody>
          <a:bodyPr/>
          <a:lstStyle/>
          <a:p>
            <a:pPr marL="0" indent="0">
              <a:buNone/>
            </a:pPr>
            <a:r>
              <a:rPr lang="en-US" dirty="0"/>
              <a:t>Be aware of UTC time as you plan your activation. As all amateur radio logging occurs, POTA uses UTC time for start and ending a day. This can work against you or in your favor.</a:t>
            </a:r>
          </a:p>
          <a:p>
            <a:pPr marL="0" indent="0">
              <a:buNone/>
            </a:pPr>
            <a:r>
              <a:rPr lang="en-US" dirty="0"/>
              <a:t>If you begin your activation just before the end of the UTC day, be sure to get your 10 contacts in before the day rolls over. Otherwise, you will not have enough contacts to activate that specific day.</a:t>
            </a:r>
          </a:p>
          <a:p>
            <a:pPr marL="0" indent="0">
              <a:buNone/>
            </a:pPr>
            <a:r>
              <a:rPr lang="en-US" dirty="0"/>
              <a:t>If you begin your activation just before the end of a UTC day and get your 10 contacts before the day rolls over, consider staying around and making another 10 contacts after the day rolls over. That gives you two activations for only one deployment!</a:t>
            </a:r>
          </a:p>
        </p:txBody>
      </p:sp>
    </p:spTree>
    <p:extLst>
      <p:ext uri="{BB962C8B-B14F-4D97-AF65-F5344CB8AC3E}">
        <p14:creationId xmlns:p14="http://schemas.microsoft.com/office/powerpoint/2010/main" val="106931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3354-E7D5-D7F1-539D-6D69A67EF7C4}"/>
              </a:ext>
            </a:extLst>
          </p:cNvPr>
          <p:cNvSpPr>
            <a:spLocks noGrp="1"/>
          </p:cNvSpPr>
          <p:nvPr>
            <p:ph type="title"/>
          </p:nvPr>
        </p:nvSpPr>
        <p:spPr/>
        <p:txBody>
          <a:bodyPr/>
          <a:lstStyle/>
          <a:p>
            <a:r>
              <a:rPr lang="en-US" dirty="0"/>
              <a:t>Activating – Before you go</a:t>
            </a:r>
          </a:p>
        </p:txBody>
      </p:sp>
      <p:pic>
        <p:nvPicPr>
          <p:cNvPr id="5" name="Content Placeholder 4" descr="A map with a route&#10;&#10;Description automatically generated">
            <a:extLst>
              <a:ext uri="{FF2B5EF4-FFF2-40B4-BE49-F238E27FC236}">
                <a16:creationId xmlns:a16="http://schemas.microsoft.com/office/drawing/2014/main" id="{6FC892AA-A4AF-7E2A-0D4E-5A6B84EA3D50}"/>
              </a:ext>
            </a:extLst>
          </p:cNvPr>
          <p:cNvPicPr>
            <a:picLocks noGrp="1" noChangeAspect="1"/>
          </p:cNvPicPr>
          <p:nvPr>
            <p:ph idx="1"/>
          </p:nvPr>
        </p:nvPicPr>
        <p:blipFill>
          <a:blip r:embed="rId3"/>
          <a:stretch>
            <a:fillRect/>
          </a:stretch>
        </p:blipFill>
        <p:spPr>
          <a:xfrm>
            <a:off x="2698013" y="1905000"/>
            <a:ext cx="6792800" cy="4267200"/>
          </a:xfrm>
        </p:spPr>
      </p:pic>
      <p:sp>
        <p:nvSpPr>
          <p:cNvPr id="7" name="TextBox 6">
            <a:extLst>
              <a:ext uri="{FF2B5EF4-FFF2-40B4-BE49-F238E27FC236}">
                <a16:creationId xmlns:a16="http://schemas.microsoft.com/office/drawing/2014/main" id="{FC93C081-721E-0B8D-4FE8-0C39FB91C47F}"/>
              </a:ext>
            </a:extLst>
          </p:cNvPr>
          <p:cNvSpPr txBox="1"/>
          <p:nvPr/>
        </p:nvSpPr>
        <p:spPr>
          <a:xfrm>
            <a:off x="1827212" y="2209800"/>
            <a:ext cx="990600"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US-11140</a:t>
            </a:r>
            <a:endParaRPr lang="en-US" b="1" dirty="0">
              <a:solidFill>
                <a:schemeClr val="accent4">
                  <a:lumMod val="75000"/>
                </a:schemeClr>
              </a:solidFill>
            </a:endParaRPr>
          </a:p>
        </p:txBody>
      </p:sp>
      <p:sp>
        <p:nvSpPr>
          <p:cNvPr id="8" name="TextBox 7">
            <a:extLst>
              <a:ext uri="{FF2B5EF4-FFF2-40B4-BE49-F238E27FC236}">
                <a16:creationId xmlns:a16="http://schemas.microsoft.com/office/drawing/2014/main" id="{478384B6-79FC-6C4E-EF6F-00BAFD4FE4EB}"/>
              </a:ext>
            </a:extLst>
          </p:cNvPr>
          <p:cNvSpPr txBox="1"/>
          <p:nvPr/>
        </p:nvSpPr>
        <p:spPr>
          <a:xfrm>
            <a:off x="1827212" y="2521671"/>
            <a:ext cx="990600"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US-2333</a:t>
            </a:r>
            <a:endParaRPr lang="en-US" b="1" dirty="0">
              <a:solidFill>
                <a:schemeClr val="accent4">
                  <a:lumMod val="75000"/>
                </a:schemeClr>
              </a:solidFill>
            </a:endParaRPr>
          </a:p>
        </p:txBody>
      </p:sp>
      <p:sp>
        <p:nvSpPr>
          <p:cNvPr id="9" name="TextBox 8">
            <a:extLst>
              <a:ext uri="{FF2B5EF4-FFF2-40B4-BE49-F238E27FC236}">
                <a16:creationId xmlns:a16="http://schemas.microsoft.com/office/drawing/2014/main" id="{EAC9A1A9-CE00-9794-F232-5F9E920764AF}"/>
              </a:ext>
            </a:extLst>
          </p:cNvPr>
          <p:cNvSpPr txBox="1"/>
          <p:nvPr/>
        </p:nvSpPr>
        <p:spPr>
          <a:xfrm>
            <a:off x="1141412" y="2832335"/>
            <a:ext cx="1669788"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US-7402 &amp; US-1333</a:t>
            </a:r>
            <a:endParaRPr lang="en-US" b="1" dirty="0">
              <a:solidFill>
                <a:schemeClr val="accent4">
                  <a:lumMod val="75000"/>
                </a:schemeClr>
              </a:solidFill>
            </a:endParaRPr>
          </a:p>
        </p:txBody>
      </p:sp>
      <p:sp>
        <p:nvSpPr>
          <p:cNvPr id="10" name="TextBox 9">
            <a:extLst>
              <a:ext uri="{FF2B5EF4-FFF2-40B4-BE49-F238E27FC236}">
                <a16:creationId xmlns:a16="http://schemas.microsoft.com/office/drawing/2014/main" id="{C1C5D1E7-3562-4E93-803B-346B32059101}"/>
              </a:ext>
            </a:extLst>
          </p:cNvPr>
          <p:cNvSpPr txBox="1"/>
          <p:nvPr/>
        </p:nvSpPr>
        <p:spPr>
          <a:xfrm>
            <a:off x="8761412" y="5715000"/>
            <a:ext cx="1752600" cy="307777"/>
          </a:xfrm>
          <a:prstGeom prst="rect">
            <a:avLst/>
          </a:prstGeom>
          <a:noFill/>
          <a:ln w="38100">
            <a:solidFill>
              <a:schemeClr val="accent4">
                <a:lumMod val="75000"/>
              </a:schemeClr>
            </a:solidFill>
          </a:ln>
        </p:spPr>
        <p:txBody>
          <a:bodyPr wrap="square" rtlCol="0">
            <a:spAutoFit/>
          </a:bodyPr>
          <a:lstStyle/>
          <a:p>
            <a:pPr algn="r"/>
            <a:r>
              <a:rPr lang="en-US" sz="1400" b="1" dirty="0">
                <a:solidFill>
                  <a:schemeClr val="accent4">
                    <a:lumMod val="75000"/>
                  </a:schemeClr>
                </a:solidFill>
              </a:rPr>
              <a:t>US-11140</a:t>
            </a:r>
            <a:endParaRPr lang="en-US" b="1" dirty="0">
              <a:solidFill>
                <a:schemeClr val="accent4">
                  <a:lumMod val="75000"/>
                </a:schemeClr>
              </a:solidFill>
            </a:endParaRPr>
          </a:p>
        </p:txBody>
      </p:sp>
      <p:sp>
        <p:nvSpPr>
          <p:cNvPr id="11" name="TextBox 10">
            <a:extLst>
              <a:ext uri="{FF2B5EF4-FFF2-40B4-BE49-F238E27FC236}">
                <a16:creationId xmlns:a16="http://schemas.microsoft.com/office/drawing/2014/main" id="{41017A4F-BD33-85E0-2025-D3EF7999E764}"/>
              </a:ext>
            </a:extLst>
          </p:cNvPr>
          <p:cNvSpPr txBox="1"/>
          <p:nvPr/>
        </p:nvSpPr>
        <p:spPr>
          <a:xfrm>
            <a:off x="8532812" y="4797623"/>
            <a:ext cx="1981200" cy="307777"/>
          </a:xfrm>
          <a:prstGeom prst="rect">
            <a:avLst/>
          </a:prstGeom>
          <a:noFill/>
          <a:ln w="38100">
            <a:solidFill>
              <a:schemeClr val="accent4">
                <a:lumMod val="75000"/>
              </a:schemeClr>
            </a:solidFill>
          </a:ln>
        </p:spPr>
        <p:txBody>
          <a:bodyPr wrap="square" rtlCol="0">
            <a:spAutoFit/>
          </a:bodyPr>
          <a:lstStyle/>
          <a:p>
            <a:pPr algn="r"/>
            <a:r>
              <a:rPr lang="en-US" sz="1400" b="1" dirty="0">
                <a:solidFill>
                  <a:schemeClr val="accent4">
                    <a:lumMod val="75000"/>
                  </a:schemeClr>
                </a:solidFill>
              </a:rPr>
              <a:t>US-2333</a:t>
            </a:r>
            <a:endParaRPr lang="en-US" b="1" dirty="0">
              <a:solidFill>
                <a:schemeClr val="accent4">
                  <a:lumMod val="75000"/>
                </a:schemeClr>
              </a:solidFill>
            </a:endParaRPr>
          </a:p>
        </p:txBody>
      </p:sp>
      <p:sp>
        <p:nvSpPr>
          <p:cNvPr id="12" name="TextBox 11">
            <a:extLst>
              <a:ext uri="{FF2B5EF4-FFF2-40B4-BE49-F238E27FC236}">
                <a16:creationId xmlns:a16="http://schemas.microsoft.com/office/drawing/2014/main" id="{D175FB35-03E8-ADFE-4287-A0098A1E1F25}"/>
              </a:ext>
            </a:extLst>
          </p:cNvPr>
          <p:cNvSpPr txBox="1"/>
          <p:nvPr/>
        </p:nvSpPr>
        <p:spPr>
          <a:xfrm>
            <a:off x="7548824" y="1597223"/>
            <a:ext cx="1669788"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US-7402 &amp; US-1333</a:t>
            </a:r>
            <a:endParaRPr lang="en-US" b="1" dirty="0">
              <a:solidFill>
                <a:schemeClr val="accent4">
                  <a:lumMod val="75000"/>
                </a:schemeClr>
              </a:solidFill>
            </a:endParaRPr>
          </a:p>
        </p:txBody>
      </p:sp>
      <p:sp>
        <p:nvSpPr>
          <p:cNvPr id="13" name="Oval 12">
            <a:extLst>
              <a:ext uri="{FF2B5EF4-FFF2-40B4-BE49-F238E27FC236}">
                <a16:creationId xmlns:a16="http://schemas.microsoft.com/office/drawing/2014/main" id="{D950806F-C57F-4266-0349-A3EA06BE0E59}"/>
              </a:ext>
            </a:extLst>
          </p:cNvPr>
          <p:cNvSpPr/>
          <p:nvPr/>
        </p:nvSpPr>
        <p:spPr>
          <a:xfrm>
            <a:off x="531812" y="4114800"/>
            <a:ext cx="1600200" cy="160020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A3BFC6-279C-4ED4-B040-150B6D0C95CE}"/>
              </a:ext>
            </a:extLst>
          </p:cNvPr>
          <p:cNvSpPr txBox="1"/>
          <p:nvPr/>
        </p:nvSpPr>
        <p:spPr>
          <a:xfrm>
            <a:off x="760412" y="4394537"/>
            <a:ext cx="1143000" cy="1015663"/>
          </a:xfrm>
          <a:prstGeom prst="rect">
            <a:avLst/>
          </a:prstGeom>
          <a:noFill/>
        </p:spPr>
        <p:txBody>
          <a:bodyPr wrap="square" rtlCol="0">
            <a:spAutoFit/>
          </a:bodyPr>
          <a:lstStyle/>
          <a:p>
            <a:pPr algn="ctr"/>
            <a:r>
              <a:rPr lang="en-US" sz="2000" dirty="0">
                <a:solidFill>
                  <a:schemeClr val="bg1"/>
                </a:solidFill>
              </a:rPr>
              <a:t>3</a:t>
            </a:r>
          </a:p>
          <a:p>
            <a:pPr algn="ctr"/>
            <a:r>
              <a:rPr lang="en-US" sz="2000" dirty="0">
                <a:solidFill>
                  <a:schemeClr val="bg1"/>
                </a:solidFill>
              </a:rPr>
              <a:t>NEW</a:t>
            </a:r>
          </a:p>
          <a:p>
            <a:pPr algn="ctr"/>
            <a:r>
              <a:rPr lang="en-US" sz="2000" dirty="0">
                <a:solidFill>
                  <a:schemeClr val="bg1"/>
                </a:solidFill>
              </a:rPr>
              <a:t>STATES!</a:t>
            </a:r>
          </a:p>
        </p:txBody>
      </p:sp>
      <p:sp>
        <p:nvSpPr>
          <p:cNvPr id="3" name="Oval 2">
            <a:extLst>
              <a:ext uri="{FF2B5EF4-FFF2-40B4-BE49-F238E27FC236}">
                <a16:creationId xmlns:a16="http://schemas.microsoft.com/office/drawing/2014/main" id="{6FE573ED-C20A-8F82-BBB8-B349B774F9A6}"/>
              </a:ext>
            </a:extLst>
          </p:cNvPr>
          <p:cNvSpPr/>
          <p:nvPr/>
        </p:nvSpPr>
        <p:spPr>
          <a:xfrm>
            <a:off x="10133012" y="2362200"/>
            <a:ext cx="1600200" cy="1600200"/>
          </a:xfrm>
          <a:prstGeom prst="ellipse">
            <a:avLst/>
          </a:prstGeom>
          <a:solidFill>
            <a:schemeClr val="accent1">
              <a:lumMod val="7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C33AF71-B29F-260E-156E-BFB35F49D3AF}"/>
              </a:ext>
            </a:extLst>
          </p:cNvPr>
          <p:cNvSpPr txBox="1"/>
          <p:nvPr/>
        </p:nvSpPr>
        <p:spPr>
          <a:xfrm>
            <a:off x="10361612" y="2641937"/>
            <a:ext cx="1143000" cy="1015663"/>
          </a:xfrm>
          <a:prstGeom prst="rect">
            <a:avLst/>
          </a:prstGeom>
          <a:noFill/>
        </p:spPr>
        <p:txBody>
          <a:bodyPr wrap="square" rtlCol="0">
            <a:spAutoFit/>
          </a:bodyPr>
          <a:lstStyle/>
          <a:p>
            <a:pPr algn="ctr"/>
            <a:r>
              <a:rPr lang="en-US" sz="2000" dirty="0">
                <a:solidFill>
                  <a:schemeClr val="bg1"/>
                </a:solidFill>
              </a:rPr>
              <a:t>4</a:t>
            </a:r>
          </a:p>
          <a:p>
            <a:pPr algn="ctr"/>
            <a:r>
              <a:rPr lang="en-US" sz="2000" dirty="0">
                <a:solidFill>
                  <a:schemeClr val="bg1"/>
                </a:solidFill>
              </a:rPr>
              <a:t>NEW</a:t>
            </a:r>
          </a:p>
          <a:p>
            <a:pPr algn="ctr"/>
            <a:r>
              <a:rPr lang="en-US" sz="2000" dirty="0">
                <a:solidFill>
                  <a:schemeClr val="bg1"/>
                </a:solidFill>
              </a:rPr>
              <a:t>PARKS!</a:t>
            </a:r>
          </a:p>
        </p:txBody>
      </p:sp>
    </p:spTree>
    <p:extLst>
      <p:ext uri="{BB962C8B-B14F-4D97-AF65-F5344CB8AC3E}">
        <p14:creationId xmlns:p14="http://schemas.microsoft.com/office/powerpoint/2010/main" val="208845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ACA239-AF30-14B7-8B29-748F7E57D4DD}"/>
              </a:ext>
            </a:extLst>
          </p:cNvPr>
          <p:cNvSpPr>
            <a:spLocks noGrp="1"/>
          </p:cNvSpPr>
          <p:nvPr>
            <p:ph type="title"/>
          </p:nvPr>
        </p:nvSpPr>
        <p:spPr/>
        <p:txBody>
          <a:bodyPr/>
          <a:lstStyle/>
          <a:p>
            <a:r>
              <a:rPr lang="en-US" dirty="0"/>
              <a:t>Activating – Upon arrival</a:t>
            </a:r>
          </a:p>
        </p:txBody>
      </p:sp>
      <p:sp>
        <p:nvSpPr>
          <p:cNvPr id="6" name="Content Placeholder 5">
            <a:extLst>
              <a:ext uri="{FF2B5EF4-FFF2-40B4-BE49-F238E27FC236}">
                <a16:creationId xmlns:a16="http://schemas.microsoft.com/office/drawing/2014/main" id="{470553BA-8BF8-BF0C-B652-94303BE9830D}"/>
              </a:ext>
            </a:extLst>
          </p:cNvPr>
          <p:cNvSpPr>
            <a:spLocks noGrp="1"/>
          </p:cNvSpPr>
          <p:nvPr>
            <p:ph idx="1"/>
          </p:nvPr>
        </p:nvSpPr>
        <p:spPr>
          <a:xfrm>
            <a:off x="1522413" y="1905000"/>
            <a:ext cx="7391399" cy="4267200"/>
          </a:xfrm>
        </p:spPr>
        <p:txBody>
          <a:bodyPr/>
          <a:lstStyle/>
          <a:p>
            <a:pPr marL="0" indent="0">
              <a:buNone/>
            </a:pPr>
            <a:r>
              <a:rPr lang="en-US" dirty="0"/>
              <a:t>When visiting a park where you have not previously operated, you should consider stopping by the ranger station or visitor center and have a chat with the staff. </a:t>
            </a:r>
          </a:p>
          <a:p>
            <a:pPr marL="0" indent="0">
              <a:buNone/>
            </a:pPr>
            <a:r>
              <a:rPr lang="en-US" dirty="0"/>
              <a:t>This is an opportunity to be a good ambassador for amateur radio and POTA. Don’t take it for granted that the staff knows about the POTA program. They likely do not. </a:t>
            </a:r>
          </a:p>
          <a:p>
            <a:pPr marL="0" indent="0">
              <a:buNone/>
            </a:pPr>
            <a:r>
              <a:rPr lang="en-US" dirty="0"/>
              <a:t>Share your plans for antenna deployment. Some sites are historic in nature and don’t allow you to dig into the ground or hang antennas from trees. Share your “Leave no trace” mantra.</a:t>
            </a:r>
          </a:p>
        </p:txBody>
      </p:sp>
      <p:pic>
        <p:nvPicPr>
          <p:cNvPr id="3" name="Picture 2" descr="A person in a uniform&#10;&#10;Description automatically generated">
            <a:extLst>
              <a:ext uri="{FF2B5EF4-FFF2-40B4-BE49-F238E27FC236}">
                <a16:creationId xmlns:a16="http://schemas.microsoft.com/office/drawing/2014/main" id="{A8B797D6-ED43-ACD9-693D-3C0320F41460}"/>
              </a:ext>
            </a:extLst>
          </p:cNvPr>
          <p:cNvPicPr>
            <a:picLocks noChangeAspect="1"/>
          </p:cNvPicPr>
          <p:nvPr/>
        </p:nvPicPr>
        <p:blipFill>
          <a:blip r:embed="rId3"/>
          <a:stretch>
            <a:fillRect/>
          </a:stretch>
        </p:blipFill>
        <p:spPr>
          <a:xfrm>
            <a:off x="8837612" y="1752600"/>
            <a:ext cx="3261371" cy="2133834"/>
          </a:xfrm>
          <a:prstGeom prst="rect">
            <a:avLst/>
          </a:prstGeom>
        </p:spPr>
      </p:pic>
      <p:sp>
        <p:nvSpPr>
          <p:cNvPr id="7" name="TextBox 6">
            <a:extLst>
              <a:ext uri="{FF2B5EF4-FFF2-40B4-BE49-F238E27FC236}">
                <a16:creationId xmlns:a16="http://schemas.microsoft.com/office/drawing/2014/main" id="{2515E24E-77BE-8328-5B1F-E8E5D7F7750D}"/>
              </a:ext>
            </a:extLst>
          </p:cNvPr>
          <p:cNvSpPr txBox="1"/>
          <p:nvPr/>
        </p:nvSpPr>
        <p:spPr>
          <a:xfrm>
            <a:off x="8913812" y="3919478"/>
            <a:ext cx="3046286" cy="2862322"/>
          </a:xfrm>
          <a:prstGeom prst="rect">
            <a:avLst/>
          </a:prstGeom>
          <a:noFill/>
        </p:spPr>
        <p:txBody>
          <a:bodyPr wrap="square">
            <a:spAutoFit/>
          </a:bodyPr>
          <a:lstStyle/>
          <a:p>
            <a:r>
              <a:rPr lang="en-US" sz="1200" dirty="0"/>
              <a:t>Auburn alumna Lisa Hendy, the first woman to serve as chief ranger of the Great Smoky Mountains National Park.</a:t>
            </a:r>
          </a:p>
          <a:p>
            <a:endParaRPr lang="en-US" sz="1200" dirty="0"/>
          </a:p>
          <a:p>
            <a:r>
              <a:rPr lang="en-US" sz="1200" dirty="0"/>
              <a:t>Hendy graduated from Auburn University in 1994, majoring in Park and Recreation Management.</a:t>
            </a:r>
          </a:p>
          <a:p>
            <a:endParaRPr lang="en-US" sz="1200" dirty="0"/>
          </a:p>
          <a:p>
            <a:r>
              <a:rPr lang="en-US" sz="1200" dirty="0"/>
              <a:t>Since graduation, she has served at national parks including at Yellowstone and the Grand Canyon. Before being tapped the first woman to serve as chief ranger for the Smoky Mountains National Park in 2019, she was Chief Ranger at Big Bend National Park in Texas.</a:t>
            </a:r>
          </a:p>
        </p:txBody>
      </p:sp>
    </p:spTree>
    <p:extLst>
      <p:ext uri="{BB962C8B-B14F-4D97-AF65-F5344CB8AC3E}">
        <p14:creationId xmlns:p14="http://schemas.microsoft.com/office/powerpoint/2010/main" val="186576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B5215-7A95-01F2-925B-D6A970E8E505}"/>
              </a:ext>
            </a:extLst>
          </p:cNvPr>
          <p:cNvSpPr>
            <a:spLocks noGrp="1"/>
          </p:cNvSpPr>
          <p:nvPr>
            <p:ph type="title"/>
          </p:nvPr>
        </p:nvSpPr>
        <p:spPr/>
        <p:txBody>
          <a:bodyPr/>
          <a:lstStyle/>
          <a:p>
            <a:r>
              <a:rPr lang="en-US" dirty="0"/>
              <a:t>Activating – Setting Up</a:t>
            </a:r>
          </a:p>
        </p:txBody>
      </p:sp>
      <p:sp>
        <p:nvSpPr>
          <p:cNvPr id="3" name="Content Placeholder 2">
            <a:extLst>
              <a:ext uri="{FF2B5EF4-FFF2-40B4-BE49-F238E27FC236}">
                <a16:creationId xmlns:a16="http://schemas.microsoft.com/office/drawing/2014/main" id="{12FD04C2-423C-478B-0EE7-C3CC1818054D}"/>
              </a:ext>
            </a:extLst>
          </p:cNvPr>
          <p:cNvSpPr>
            <a:spLocks noGrp="1"/>
          </p:cNvSpPr>
          <p:nvPr>
            <p:ph sz="half" idx="1"/>
          </p:nvPr>
        </p:nvSpPr>
        <p:spPr>
          <a:xfrm>
            <a:off x="531812" y="1904999"/>
            <a:ext cx="5407153" cy="4763277"/>
          </a:xfrm>
        </p:spPr>
        <p:txBody>
          <a:bodyPr>
            <a:normAutofit fontScale="92500" lnSpcReduction="10000"/>
          </a:bodyPr>
          <a:lstStyle/>
          <a:p>
            <a:pPr marL="0" indent="0">
              <a:buNone/>
            </a:pPr>
            <a:r>
              <a:rPr lang="en-US" dirty="0"/>
              <a:t>Ensure you are withing the park boundary </a:t>
            </a:r>
            <a:r>
              <a:rPr lang="en-US" sz="1900" b="0" i="0" u="none" strike="noStrike" dirty="0">
                <a:solidFill>
                  <a:srgbClr val="026E57"/>
                </a:solidFill>
                <a:effectLst/>
                <a:latin typeface="system-ui"/>
                <a:hlinkClick r:id="rId3"/>
              </a:rPr>
              <a:t>https://pota.app/#/map</a:t>
            </a:r>
            <a:r>
              <a:rPr lang="en-US" b="0" i="0" dirty="0">
                <a:solidFill>
                  <a:schemeClr val="accent6">
                    <a:lumMod val="75000"/>
                  </a:schemeClr>
                </a:solidFill>
                <a:effectLst/>
                <a:latin typeface="system-ui"/>
              </a:rPr>
              <a:t> </a:t>
            </a:r>
            <a:r>
              <a:rPr lang="en-US" dirty="0"/>
              <a:t>–</a:t>
            </a:r>
            <a:r>
              <a:rPr lang="en-US" b="0" i="0" dirty="0">
                <a:solidFill>
                  <a:schemeClr val="accent6">
                    <a:lumMod val="75000"/>
                  </a:schemeClr>
                </a:solidFill>
                <a:effectLst/>
                <a:latin typeface="system-ui"/>
              </a:rPr>
              <a:t>  </a:t>
            </a:r>
            <a:r>
              <a:rPr lang="en-US" sz="1600" b="0" i="0" dirty="0">
                <a:solidFill>
                  <a:schemeClr val="tx2"/>
                </a:solidFill>
                <a:effectLst/>
                <a:latin typeface="system-ui"/>
              </a:rPr>
              <a:t>Allow location services to quickly zoom to your location, or use the drop-downs to choose an entity and location. </a:t>
            </a:r>
          </a:p>
          <a:p>
            <a:pPr marL="0" indent="0">
              <a:buNone/>
            </a:pPr>
            <a:r>
              <a:rPr lang="en-US" dirty="0"/>
              <a:t>Safety – </a:t>
            </a:r>
            <a:r>
              <a:rPr lang="en-US" sz="1600" dirty="0">
                <a:solidFill>
                  <a:schemeClr val="tx2"/>
                </a:solidFill>
                <a:latin typeface="system-ui"/>
              </a:rPr>
              <a:t>Keep clear of pedestrian pathways. Remember, the park isn’t your personal property.</a:t>
            </a:r>
          </a:p>
          <a:p>
            <a:pPr marL="91440">
              <a:spcBef>
                <a:spcPts val="600"/>
              </a:spcBef>
            </a:pPr>
            <a:r>
              <a:rPr lang="en-US" sz="1600" dirty="0">
                <a:solidFill>
                  <a:schemeClr val="tx2"/>
                </a:solidFill>
                <a:latin typeface="system-ui"/>
              </a:rPr>
              <a:t>Critters</a:t>
            </a:r>
          </a:p>
          <a:p>
            <a:pPr marL="91440">
              <a:spcBef>
                <a:spcPts val="600"/>
              </a:spcBef>
            </a:pPr>
            <a:r>
              <a:rPr lang="en-US" sz="1600" dirty="0">
                <a:solidFill>
                  <a:schemeClr val="tx2"/>
                </a:solidFill>
                <a:latin typeface="system-ui"/>
              </a:rPr>
              <a:t>Hunters</a:t>
            </a:r>
          </a:p>
          <a:p>
            <a:pPr marL="91440">
              <a:spcBef>
                <a:spcPts val="600"/>
              </a:spcBef>
            </a:pPr>
            <a:r>
              <a:rPr lang="en-US" sz="1600" dirty="0">
                <a:solidFill>
                  <a:schemeClr val="tx2"/>
                </a:solidFill>
                <a:latin typeface="system-ui"/>
              </a:rPr>
              <a:t>Let someone know where you are</a:t>
            </a:r>
          </a:p>
          <a:p>
            <a:pPr marL="0" indent="0">
              <a:buNone/>
            </a:pPr>
            <a:r>
              <a:rPr lang="en-US" dirty="0"/>
              <a:t>Weather – </a:t>
            </a:r>
            <a:r>
              <a:rPr lang="en-US" sz="1600" dirty="0">
                <a:solidFill>
                  <a:schemeClr val="tx2"/>
                </a:solidFill>
                <a:latin typeface="system-ui"/>
              </a:rPr>
              <a:t>Take a quick look at the weather for your area, including the SPACE WEATHER</a:t>
            </a:r>
          </a:p>
          <a:p>
            <a:pPr marL="0" indent="0">
              <a:buNone/>
            </a:pPr>
            <a:r>
              <a:rPr lang="en-US" dirty="0"/>
              <a:t>Photos – </a:t>
            </a:r>
            <a:r>
              <a:rPr lang="en-US" sz="1600" dirty="0">
                <a:solidFill>
                  <a:schemeClr val="tx2"/>
                </a:solidFill>
                <a:latin typeface="system-ui"/>
              </a:rPr>
              <a:t>Take some photos of your deployment area, antenna, and radio setup. These can be useful for future presentations!</a:t>
            </a:r>
          </a:p>
          <a:p>
            <a:pPr marL="0" indent="0">
              <a:buNone/>
            </a:pPr>
            <a:r>
              <a:rPr lang="en-US" dirty="0"/>
              <a:t>Car operation – </a:t>
            </a:r>
            <a:r>
              <a:rPr lang="en-US" sz="1600" dirty="0">
                <a:solidFill>
                  <a:schemeClr val="tx2"/>
                </a:solidFill>
                <a:latin typeface="system-ui"/>
              </a:rPr>
              <a:t>Remember you can always bring your coax in through a window and operate within the vehicle. RFI caution if engine running.</a:t>
            </a:r>
          </a:p>
        </p:txBody>
      </p:sp>
      <p:pic>
        <p:nvPicPr>
          <p:cNvPr id="6" name="Content Placeholder 5" descr="A river with trees and a tree stump&#10;&#10;Description automatically generated with medium confidence">
            <a:extLst>
              <a:ext uri="{FF2B5EF4-FFF2-40B4-BE49-F238E27FC236}">
                <a16:creationId xmlns:a16="http://schemas.microsoft.com/office/drawing/2014/main" id="{4CF8A3A6-DF8F-F7D5-E09C-1A14D887B56D}"/>
              </a:ext>
            </a:extLst>
          </p:cNvPr>
          <p:cNvPicPr>
            <a:picLocks noGrp="1" noChangeAspect="1"/>
          </p:cNvPicPr>
          <p:nvPr>
            <p:ph sz="half" idx="2"/>
          </p:nvPr>
        </p:nvPicPr>
        <p:blipFill>
          <a:blip r:embed="rId4"/>
          <a:stretch>
            <a:fillRect/>
          </a:stretch>
        </p:blipFill>
        <p:spPr>
          <a:xfrm>
            <a:off x="6324599" y="2868402"/>
            <a:ext cx="3122613" cy="2340395"/>
          </a:xfrm>
        </p:spPr>
      </p:pic>
      <p:pic>
        <p:nvPicPr>
          <p:cNvPr id="8" name="Picture 7" descr="A tripod with a green rope from a tree&#10;&#10;Description automatically generated">
            <a:extLst>
              <a:ext uri="{FF2B5EF4-FFF2-40B4-BE49-F238E27FC236}">
                <a16:creationId xmlns:a16="http://schemas.microsoft.com/office/drawing/2014/main" id="{58491BC1-9672-A308-EB91-6D96CCF85CD2}"/>
              </a:ext>
            </a:extLst>
          </p:cNvPr>
          <p:cNvPicPr>
            <a:picLocks noChangeAspect="1"/>
          </p:cNvPicPr>
          <p:nvPr/>
        </p:nvPicPr>
        <p:blipFill>
          <a:blip r:embed="rId5"/>
          <a:stretch>
            <a:fillRect/>
          </a:stretch>
        </p:blipFill>
        <p:spPr>
          <a:xfrm>
            <a:off x="9599612" y="1759306"/>
            <a:ext cx="2514600" cy="5022494"/>
          </a:xfrm>
          <a:prstGeom prst="rect">
            <a:avLst/>
          </a:prstGeom>
        </p:spPr>
      </p:pic>
      <p:sp>
        <p:nvSpPr>
          <p:cNvPr id="9" name="TextBox 8">
            <a:extLst>
              <a:ext uri="{FF2B5EF4-FFF2-40B4-BE49-F238E27FC236}">
                <a16:creationId xmlns:a16="http://schemas.microsoft.com/office/drawing/2014/main" id="{584BBEC9-0A96-640E-3C76-24E0A85E47E2}"/>
              </a:ext>
            </a:extLst>
          </p:cNvPr>
          <p:cNvSpPr txBox="1"/>
          <p:nvPr/>
        </p:nvSpPr>
        <p:spPr>
          <a:xfrm>
            <a:off x="8075612" y="5410200"/>
            <a:ext cx="1524000" cy="400110"/>
          </a:xfrm>
          <a:prstGeom prst="rect">
            <a:avLst/>
          </a:prstGeom>
          <a:noFill/>
        </p:spPr>
        <p:txBody>
          <a:bodyPr wrap="square" rtlCol="0">
            <a:spAutoFit/>
          </a:bodyPr>
          <a:lstStyle/>
          <a:p>
            <a:r>
              <a:rPr lang="en-US" sz="2000" b="1" dirty="0">
                <a:solidFill>
                  <a:srgbClr val="FF0000"/>
                </a:solidFill>
              </a:rPr>
              <a:t>Gator pit?</a:t>
            </a:r>
          </a:p>
        </p:txBody>
      </p:sp>
    </p:spTree>
    <p:extLst>
      <p:ext uri="{BB962C8B-B14F-4D97-AF65-F5344CB8AC3E}">
        <p14:creationId xmlns:p14="http://schemas.microsoft.com/office/powerpoint/2010/main" val="2401301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B5215-7A95-01F2-925B-D6A970E8E505}"/>
              </a:ext>
            </a:extLst>
          </p:cNvPr>
          <p:cNvSpPr>
            <a:spLocks noGrp="1"/>
          </p:cNvSpPr>
          <p:nvPr>
            <p:ph type="title"/>
          </p:nvPr>
        </p:nvSpPr>
        <p:spPr/>
        <p:txBody>
          <a:bodyPr/>
          <a:lstStyle/>
          <a:p>
            <a:r>
              <a:rPr lang="en-US" dirty="0"/>
              <a:t>Activating – Getting Ready to Press the PTT</a:t>
            </a:r>
          </a:p>
        </p:txBody>
      </p:sp>
      <p:sp>
        <p:nvSpPr>
          <p:cNvPr id="3" name="Content Placeholder 2">
            <a:extLst>
              <a:ext uri="{FF2B5EF4-FFF2-40B4-BE49-F238E27FC236}">
                <a16:creationId xmlns:a16="http://schemas.microsoft.com/office/drawing/2014/main" id="{12FD04C2-423C-478B-0EE7-C3CC1818054D}"/>
              </a:ext>
            </a:extLst>
          </p:cNvPr>
          <p:cNvSpPr>
            <a:spLocks noGrp="1"/>
          </p:cNvSpPr>
          <p:nvPr>
            <p:ph sz="half" idx="1"/>
          </p:nvPr>
        </p:nvSpPr>
        <p:spPr/>
        <p:txBody>
          <a:bodyPr>
            <a:normAutofit fontScale="85000" lnSpcReduction="10000"/>
          </a:bodyPr>
          <a:lstStyle/>
          <a:p>
            <a:pPr marL="0" indent="0">
              <a:buNone/>
            </a:pPr>
            <a:r>
              <a:rPr lang="en-US" dirty="0"/>
              <a:t>Consider looking at the radio operating conditions. Don’t let this deter you from activating, but this can help you understand the conditions you are up against.</a:t>
            </a:r>
          </a:p>
          <a:p>
            <a:r>
              <a:rPr lang="en-US" dirty="0">
                <a:hlinkClick r:id="rId3"/>
              </a:rPr>
              <a:t>Operating bands / propagation maps</a:t>
            </a:r>
            <a:endParaRPr lang="en-US" dirty="0"/>
          </a:p>
          <a:p>
            <a:r>
              <a:rPr lang="en-US" dirty="0">
                <a:hlinkClick r:id="rId4"/>
              </a:rPr>
              <a:t>MUF</a:t>
            </a:r>
            <a:endParaRPr lang="en-US" dirty="0"/>
          </a:p>
          <a:p>
            <a:r>
              <a:rPr lang="en-US" dirty="0"/>
              <a:t>Space weather (next slide)</a:t>
            </a:r>
          </a:p>
          <a:p>
            <a:r>
              <a:rPr lang="en-US" dirty="0"/>
              <a:t>Actual longitude and latitude</a:t>
            </a:r>
          </a:p>
          <a:p>
            <a:r>
              <a:rPr lang="en-US" dirty="0"/>
              <a:t>Elevation</a:t>
            </a:r>
          </a:p>
          <a:p>
            <a:r>
              <a:rPr lang="en-US" dirty="0" err="1"/>
              <a:t>WebSDR</a:t>
            </a:r>
            <a:endParaRPr lang="en-US" dirty="0"/>
          </a:p>
          <a:p>
            <a:pPr marL="0" indent="0">
              <a:buNone/>
            </a:pPr>
            <a:endParaRPr lang="en-US" dirty="0"/>
          </a:p>
          <a:p>
            <a:pPr marL="0" indent="0">
              <a:buNone/>
            </a:pPr>
            <a:endParaRPr lang="en-US" dirty="0"/>
          </a:p>
        </p:txBody>
      </p:sp>
      <p:pic>
        <p:nvPicPr>
          <p:cNvPr id="8" name="Content Placeholder 7" descr="A map of the world&#10;&#10;Description automatically generated">
            <a:extLst>
              <a:ext uri="{FF2B5EF4-FFF2-40B4-BE49-F238E27FC236}">
                <a16:creationId xmlns:a16="http://schemas.microsoft.com/office/drawing/2014/main" id="{AB9E5BDA-BFD8-1C4D-4CCB-FA7680F50888}"/>
              </a:ext>
            </a:extLst>
          </p:cNvPr>
          <p:cNvPicPr>
            <a:picLocks noGrp="1" noChangeAspect="1"/>
          </p:cNvPicPr>
          <p:nvPr>
            <p:ph sz="half" idx="2"/>
          </p:nvPr>
        </p:nvPicPr>
        <p:blipFill>
          <a:blip r:embed="rId5"/>
          <a:stretch>
            <a:fillRect/>
          </a:stretch>
        </p:blipFill>
        <p:spPr>
          <a:xfrm>
            <a:off x="9126657" y="3561558"/>
            <a:ext cx="3063755" cy="1696242"/>
          </a:xfrm>
        </p:spPr>
      </p:pic>
      <p:pic>
        <p:nvPicPr>
          <p:cNvPr id="5" name="Picture 4" descr="A map of the united states&#10;&#10;Description automatically generated">
            <a:extLst>
              <a:ext uri="{FF2B5EF4-FFF2-40B4-BE49-F238E27FC236}">
                <a16:creationId xmlns:a16="http://schemas.microsoft.com/office/drawing/2014/main" id="{19E4D0BD-45D5-D726-9F55-72A4CD0028F8}"/>
              </a:ext>
            </a:extLst>
          </p:cNvPr>
          <p:cNvPicPr>
            <a:picLocks noChangeAspect="1"/>
          </p:cNvPicPr>
          <p:nvPr/>
        </p:nvPicPr>
        <p:blipFill>
          <a:blip r:embed="rId6"/>
          <a:stretch>
            <a:fillRect/>
          </a:stretch>
        </p:blipFill>
        <p:spPr>
          <a:xfrm>
            <a:off x="5841266" y="1651570"/>
            <a:ext cx="3224946" cy="2219720"/>
          </a:xfrm>
          <a:prstGeom prst="rect">
            <a:avLst/>
          </a:prstGeom>
        </p:spPr>
      </p:pic>
      <p:pic>
        <p:nvPicPr>
          <p:cNvPr id="16" name="Picture 15" descr="A black background with white text&#10;&#10;Description automatically generated">
            <a:extLst>
              <a:ext uri="{FF2B5EF4-FFF2-40B4-BE49-F238E27FC236}">
                <a16:creationId xmlns:a16="http://schemas.microsoft.com/office/drawing/2014/main" id="{144212D9-B6A1-BAE3-4B33-463C3B666D5A}"/>
              </a:ext>
            </a:extLst>
          </p:cNvPr>
          <p:cNvPicPr>
            <a:picLocks noChangeAspect="1"/>
          </p:cNvPicPr>
          <p:nvPr/>
        </p:nvPicPr>
        <p:blipFill>
          <a:blip r:embed="rId7"/>
          <a:stretch>
            <a:fillRect/>
          </a:stretch>
        </p:blipFill>
        <p:spPr>
          <a:xfrm>
            <a:off x="6056860" y="5206430"/>
            <a:ext cx="2700495" cy="1143000"/>
          </a:xfrm>
          <a:prstGeom prst="rect">
            <a:avLst/>
          </a:prstGeom>
        </p:spPr>
      </p:pic>
    </p:spTree>
    <p:extLst>
      <p:ext uri="{BB962C8B-B14F-4D97-AF65-F5344CB8AC3E}">
        <p14:creationId xmlns:p14="http://schemas.microsoft.com/office/powerpoint/2010/main" val="89112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B5215-7A95-01F2-925B-D6A970E8E505}"/>
              </a:ext>
            </a:extLst>
          </p:cNvPr>
          <p:cNvSpPr>
            <a:spLocks noGrp="1"/>
          </p:cNvSpPr>
          <p:nvPr>
            <p:ph type="title"/>
          </p:nvPr>
        </p:nvSpPr>
        <p:spPr/>
        <p:txBody>
          <a:bodyPr/>
          <a:lstStyle/>
          <a:p>
            <a:r>
              <a:rPr lang="en-US" dirty="0"/>
              <a:t>Activating – Space Weather</a:t>
            </a:r>
          </a:p>
        </p:txBody>
      </p:sp>
      <p:pic>
        <p:nvPicPr>
          <p:cNvPr id="10" name="Picture 9" descr="A screenshot of a sun&#10;&#10;Description automatically generated">
            <a:hlinkClick r:id="rId3"/>
            <a:extLst>
              <a:ext uri="{FF2B5EF4-FFF2-40B4-BE49-F238E27FC236}">
                <a16:creationId xmlns:a16="http://schemas.microsoft.com/office/drawing/2014/main" id="{998665D6-4D5F-3EE2-833B-769AF57828BB}"/>
              </a:ext>
            </a:extLst>
          </p:cNvPr>
          <p:cNvPicPr>
            <a:picLocks noChangeAspect="1"/>
          </p:cNvPicPr>
          <p:nvPr/>
        </p:nvPicPr>
        <p:blipFill>
          <a:blip r:embed="rId4"/>
          <a:stretch>
            <a:fillRect/>
          </a:stretch>
        </p:blipFill>
        <p:spPr>
          <a:xfrm>
            <a:off x="8746687" y="565281"/>
            <a:ext cx="2257740" cy="6230219"/>
          </a:xfrm>
          <a:prstGeom prst="rect">
            <a:avLst/>
          </a:prstGeom>
        </p:spPr>
      </p:pic>
      <p:pic>
        <p:nvPicPr>
          <p:cNvPr id="12" name="Picture 11" descr="A screen shot of a computer&#10;&#10;Description automatically generated">
            <a:hlinkClick r:id="rId5"/>
            <a:extLst>
              <a:ext uri="{FF2B5EF4-FFF2-40B4-BE49-F238E27FC236}">
                <a16:creationId xmlns:a16="http://schemas.microsoft.com/office/drawing/2014/main" id="{54C49DD5-6046-BD65-2F05-370E26FCA119}"/>
              </a:ext>
            </a:extLst>
          </p:cNvPr>
          <p:cNvPicPr>
            <a:picLocks noChangeAspect="1"/>
          </p:cNvPicPr>
          <p:nvPr/>
        </p:nvPicPr>
        <p:blipFill>
          <a:blip r:embed="rId6"/>
          <a:stretch>
            <a:fillRect/>
          </a:stretch>
        </p:blipFill>
        <p:spPr>
          <a:xfrm>
            <a:off x="6432428" y="1584598"/>
            <a:ext cx="1762371" cy="5210902"/>
          </a:xfrm>
          <a:prstGeom prst="rect">
            <a:avLst/>
          </a:prstGeom>
        </p:spPr>
      </p:pic>
      <p:pic>
        <p:nvPicPr>
          <p:cNvPr id="14" name="Picture 13" descr="A screenshot of a computer&#10;&#10;Description automatically generated">
            <a:hlinkClick r:id="rId7"/>
            <a:extLst>
              <a:ext uri="{FF2B5EF4-FFF2-40B4-BE49-F238E27FC236}">
                <a16:creationId xmlns:a16="http://schemas.microsoft.com/office/drawing/2014/main" id="{BD5BB916-C4F2-CE3E-E275-EDB16948ACEE}"/>
              </a:ext>
            </a:extLst>
          </p:cNvPr>
          <p:cNvPicPr>
            <a:picLocks noChangeAspect="1"/>
          </p:cNvPicPr>
          <p:nvPr/>
        </p:nvPicPr>
        <p:blipFill>
          <a:blip r:embed="rId8"/>
          <a:stretch>
            <a:fillRect/>
          </a:stretch>
        </p:blipFill>
        <p:spPr>
          <a:xfrm>
            <a:off x="1141412" y="1549346"/>
            <a:ext cx="4800600" cy="5246154"/>
          </a:xfrm>
          <a:prstGeom prst="rect">
            <a:avLst/>
          </a:prstGeom>
        </p:spPr>
      </p:pic>
      <p:sp>
        <p:nvSpPr>
          <p:cNvPr id="11" name="TextBox 10">
            <a:extLst>
              <a:ext uri="{FF2B5EF4-FFF2-40B4-BE49-F238E27FC236}">
                <a16:creationId xmlns:a16="http://schemas.microsoft.com/office/drawing/2014/main" id="{C5D99BB4-2915-C234-18E6-9BE51291A576}"/>
              </a:ext>
            </a:extLst>
          </p:cNvPr>
          <p:cNvSpPr txBox="1"/>
          <p:nvPr/>
        </p:nvSpPr>
        <p:spPr>
          <a:xfrm rot="16200000">
            <a:off x="-2072899" y="3835557"/>
            <a:ext cx="5246155" cy="646331"/>
          </a:xfrm>
          <a:prstGeom prst="rect">
            <a:avLst/>
          </a:prstGeom>
          <a:noFill/>
        </p:spPr>
        <p:txBody>
          <a:bodyPr wrap="square" rtlCol="0">
            <a:spAutoFit/>
          </a:bodyPr>
          <a:lstStyle/>
          <a:p>
            <a:pPr algn="ctr"/>
            <a:r>
              <a:rPr lang="en-US" dirty="0">
                <a:solidFill>
                  <a:schemeClr val="accent4">
                    <a:lumMod val="75000"/>
                  </a:schemeClr>
                </a:solidFill>
              </a:rPr>
              <a:t>These 3 screenshots were taken within 5 minutes of one another.</a:t>
            </a:r>
          </a:p>
        </p:txBody>
      </p:sp>
    </p:spTree>
    <p:extLst>
      <p:ext uri="{BB962C8B-B14F-4D97-AF65-F5344CB8AC3E}">
        <p14:creationId xmlns:p14="http://schemas.microsoft.com/office/powerpoint/2010/main" val="187999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33C4C3-36F9-C312-3973-CF37A70B6329}"/>
              </a:ext>
            </a:extLst>
          </p:cNvPr>
          <p:cNvSpPr>
            <a:spLocks noGrp="1"/>
          </p:cNvSpPr>
          <p:nvPr>
            <p:ph type="title"/>
          </p:nvPr>
        </p:nvSpPr>
        <p:spPr/>
        <p:txBody>
          <a:bodyPr/>
          <a:lstStyle/>
          <a:p>
            <a:r>
              <a:rPr lang="en-US" dirty="0"/>
              <a:t>Activating – Space Weather</a:t>
            </a:r>
          </a:p>
        </p:txBody>
      </p:sp>
      <p:pic>
        <p:nvPicPr>
          <p:cNvPr id="6" name="Content Placeholder 5" descr="A screenshot of a computer&#10;&#10;Description automatically generated">
            <a:hlinkClick r:id="rId3"/>
            <a:extLst>
              <a:ext uri="{FF2B5EF4-FFF2-40B4-BE49-F238E27FC236}">
                <a16:creationId xmlns:a16="http://schemas.microsoft.com/office/drawing/2014/main" id="{93BD63BF-651E-5FA1-3A9D-F9774CDA8074}"/>
              </a:ext>
            </a:extLst>
          </p:cNvPr>
          <p:cNvPicPr>
            <a:picLocks noGrp="1" noChangeAspect="1"/>
          </p:cNvPicPr>
          <p:nvPr>
            <p:ph idx="1"/>
          </p:nvPr>
        </p:nvPicPr>
        <p:blipFill>
          <a:blip r:embed="rId4"/>
          <a:stretch>
            <a:fillRect/>
          </a:stretch>
        </p:blipFill>
        <p:spPr>
          <a:xfrm>
            <a:off x="1979612" y="1660574"/>
            <a:ext cx="8552725" cy="5197426"/>
          </a:xfrm>
        </p:spPr>
      </p:pic>
    </p:spTree>
    <p:extLst>
      <p:ext uri="{BB962C8B-B14F-4D97-AF65-F5344CB8AC3E}">
        <p14:creationId xmlns:p14="http://schemas.microsoft.com/office/powerpoint/2010/main" val="339664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C547B-4864-EB98-74AC-4B16050E784E}"/>
              </a:ext>
            </a:extLst>
          </p:cNvPr>
          <p:cNvSpPr>
            <a:spLocks noGrp="1"/>
          </p:cNvSpPr>
          <p:nvPr>
            <p:ph type="title"/>
          </p:nvPr>
        </p:nvSpPr>
        <p:spPr/>
        <p:txBody>
          <a:bodyPr/>
          <a:lstStyle/>
          <a:p>
            <a:r>
              <a:rPr lang="en-US" dirty="0"/>
              <a:t>Activating – Space Weather</a:t>
            </a:r>
          </a:p>
        </p:txBody>
      </p:sp>
      <p:pic>
        <p:nvPicPr>
          <p:cNvPr id="5" name="Content Placeholder 4" descr="A screenshot of a computer&#10;&#10;Description automatically generated">
            <a:hlinkClick r:id="rId3"/>
            <a:extLst>
              <a:ext uri="{FF2B5EF4-FFF2-40B4-BE49-F238E27FC236}">
                <a16:creationId xmlns:a16="http://schemas.microsoft.com/office/drawing/2014/main" id="{92D1A2A7-79D8-FA3F-1BE2-60D771E779A3}"/>
              </a:ext>
            </a:extLst>
          </p:cNvPr>
          <p:cNvPicPr>
            <a:picLocks noGrp="1" noChangeAspect="1"/>
          </p:cNvPicPr>
          <p:nvPr>
            <p:ph idx="1"/>
          </p:nvPr>
        </p:nvPicPr>
        <p:blipFill>
          <a:blip r:embed="rId4"/>
          <a:stretch>
            <a:fillRect/>
          </a:stretch>
        </p:blipFill>
        <p:spPr>
          <a:xfrm>
            <a:off x="3960812" y="1291270"/>
            <a:ext cx="4114800" cy="5560743"/>
          </a:xfrm>
        </p:spPr>
      </p:pic>
      <p:sp>
        <p:nvSpPr>
          <p:cNvPr id="6" name="TextBox 5">
            <a:extLst>
              <a:ext uri="{FF2B5EF4-FFF2-40B4-BE49-F238E27FC236}">
                <a16:creationId xmlns:a16="http://schemas.microsoft.com/office/drawing/2014/main" id="{75E8523F-6B8E-2A40-C809-22B77DB700BC}"/>
              </a:ext>
            </a:extLst>
          </p:cNvPr>
          <p:cNvSpPr txBox="1"/>
          <p:nvPr/>
        </p:nvSpPr>
        <p:spPr>
          <a:xfrm>
            <a:off x="8609012" y="2743200"/>
            <a:ext cx="2971800" cy="3447098"/>
          </a:xfrm>
          <a:prstGeom prst="rect">
            <a:avLst/>
          </a:prstGeom>
          <a:noFill/>
        </p:spPr>
        <p:txBody>
          <a:bodyPr wrap="square" rtlCol="0">
            <a:spAutoFit/>
          </a:bodyPr>
          <a:lstStyle/>
          <a:p>
            <a:r>
              <a:rPr lang="en-US" sz="2200" dirty="0"/>
              <a:t>The charts and sources have come a long way.</a:t>
            </a:r>
          </a:p>
          <a:p>
            <a:pPr marL="285750" indent="-285750">
              <a:buFont typeface="Arial" panose="020B0604020202020204" pitchFamily="34" charset="0"/>
              <a:buChar char="•"/>
            </a:pPr>
            <a:r>
              <a:rPr lang="en-US" dirty="0"/>
              <a:t>Informative</a:t>
            </a:r>
          </a:p>
          <a:p>
            <a:pPr marL="285750" indent="-285750">
              <a:buFont typeface="Arial" panose="020B0604020202020204" pitchFamily="34" charset="0"/>
              <a:buChar char="•"/>
            </a:pPr>
            <a:r>
              <a:rPr lang="en-US" dirty="0"/>
              <a:t>Colorful</a:t>
            </a:r>
          </a:p>
          <a:p>
            <a:pPr marL="285750" indent="-285750">
              <a:buFont typeface="Arial" panose="020B0604020202020204" pitchFamily="34" charset="0"/>
              <a:buChar char="•"/>
            </a:pPr>
            <a:r>
              <a:rPr lang="en-US" dirty="0"/>
              <a:t>Interesting</a:t>
            </a:r>
          </a:p>
          <a:p>
            <a:endParaRPr lang="en-US" sz="2400" dirty="0">
              <a:solidFill>
                <a:schemeClr val="accent4">
                  <a:lumMod val="75000"/>
                </a:schemeClr>
              </a:solidFill>
            </a:endParaRPr>
          </a:p>
          <a:p>
            <a:r>
              <a:rPr lang="en-US" sz="2400" dirty="0">
                <a:solidFill>
                  <a:schemeClr val="accent4">
                    <a:lumMod val="75000"/>
                  </a:schemeClr>
                </a:solidFill>
              </a:rPr>
              <a:t>DON’T LET THIS EVER STOP YOU FROM GETTING OUT AND OPERATING!</a:t>
            </a:r>
          </a:p>
        </p:txBody>
      </p:sp>
      <p:sp>
        <p:nvSpPr>
          <p:cNvPr id="7" name="Rectangle 6">
            <a:extLst>
              <a:ext uri="{FF2B5EF4-FFF2-40B4-BE49-F238E27FC236}">
                <a16:creationId xmlns:a16="http://schemas.microsoft.com/office/drawing/2014/main" id="{E9359CFC-F47D-6C8F-6FCB-B581BEE35CDD}"/>
              </a:ext>
            </a:extLst>
          </p:cNvPr>
          <p:cNvSpPr/>
          <p:nvPr/>
        </p:nvSpPr>
        <p:spPr>
          <a:xfrm>
            <a:off x="8456612" y="4419600"/>
            <a:ext cx="3124200" cy="1828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57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5B9FF-BEF0-BEC9-E4D5-00E1970BA4B3}"/>
              </a:ext>
            </a:extLst>
          </p:cNvPr>
          <p:cNvSpPr>
            <a:spLocks noGrp="1"/>
          </p:cNvSpPr>
          <p:nvPr>
            <p:ph type="title"/>
          </p:nvPr>
        </p:nvSpPr>
        <p:spPr/>
        <p:txBody>
          <a:bodyPr/>
          <a:lstStyle/>
          <a:p>
            <a:r>
              <a:rPr lang="en-US" dirty="0"/>
              <a:t>Activating – Park Boundaries, Easy</a:t>
            </a:r>
          </a:p>
        </p:txBody>
      </p:sp>
      <p:pic>
        <p:nvPicPr>
          <p:cNvPr id="5" name="Content Placeholder 4" descr="A screenshot of a map&#10;&#10;Description automatically generated">
            <a:extLst>
              <a:ext uri="{FF2B5EF4-FFF2-40B4-BE49-F238E27FC236}">
                <a16:creationId xmlns:a16="http://schemas.microsoft.com/office/drawing/2014/main" id="{80B34604-1E31-E663-94DB-3E9C275B3FD5}"/>
              </a:ext>
            </a:extLst>
          </p:cNvPr>
          <p:cNvPicPr>
            <a:picLocks noGrp="1" noChangeAspect="1"/>
          </p:cNvPicPr>
          <p:nvPr>
            <p:ph sz="half" idx="1"/>
          </p:nvPr>
        </p:nvPicPr>
        <p:blipFill>
          <a:blip r:embed="rId3"/>
          <a:stretch>
            <a:fillRect/>
          </a:stretch>
        </p:blipFill>
        <p:spPr>
          <a:xfrm>
            <a:off x="1522413" y="1639379"/>
            <a:ext cx="2209800" cy="3782419"/>
          </a:xfrm>
        </p:spPr>
      </p:pic>
      <p:pic>
        <p:nvPicPr>
          <p:cNvPr id="8" name="Content Placeholder 7" descr="A map of a trail&#10;&#10;Description automatically generated">
            <a:extLst>
              <a:ext uri="{FF2B5EF4-FFF2-40B4-BE49-F238E27FC236}">
                <a16:creationId xmlns:a16="http://schemas.microsoft.com/office/drawing/2014/main" id="{B19E8ACD-9E87-3C61-E528-6602C1D6D6EA}"/>
              </a:ext>
            </a:extLst>
          </p:cNvPr>
          <p:cNvPicPr>
            <a:picLocks noGrp="1" noChangeAspect="1"/>
          </p:cNvPicPr>
          <p:nvPr>
            <p:ph sz="half" idx="2"/>
          </p:nvPr>
        </p:nvPicPr>
        <p:blipFill>
          <a:blip r:embed="rId4"/>
          <a:stretch>
            <a:fillRect/>
          </a:stretch>
        </p:blipFill>
        <p:spPr>
          <a:xfrm>
            <a:off x="5398767" y="1920241"/>
            <a:ext cx="5179446" cy="3782420"/>
          </a:xfrm>
        </p:spPr>
      </p:pic>
      <p:sp>
        <p:nvSpPr>
          <p:cNvPr id="9" name="Arrow: Left-Right 8">
            <a:extLst>
              <a:ext uri="{FF2B5EF4-FFF2-40B4-BE49-F238E27FC236}">
                <a16:creationId xmlns:a16="http://schemas.microsoft.com/office/drawing/2014/main" id="{CAC353F0-DCBA-E427-5BAA-C3730E246A12}"/>
              </a:ext>
            </a:extLst>
          </p:cNvPr>
          <p:cNvSpPr/>
          <p:nvPr/>
        </p:nvSpPr>
        <p:spPr>
          <a:xfrm>
            <a:off x="3198812" y="3709416"/>
            <a:ext cx="4495800" cy="45720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34A460-7B26-3AD3-F0E4-06FDB917A09D}"/>
              </a:ext>
            </a:extLst>
          </p:cNvPr>
          <p:cNvSpPr txBox="1"/>
          <p:nvPr/>
        </p:nvSpPr>
        <p:spPr>
          <a:xfrm>
            <a:off x="1249994" y="5707559"/>
            <a:ext cx="9721217" cy="769441"/>
          </a:xfrm>
          <a:prstGeom prst="rect">
            <a:avLst/>
          </a:prstGeom>
          <a:noFill/>
        </p:spPr>
        <p:txBody>
          <a:bodyPr wrap="square" rtlCol="0">
            <a:spAutoFit/>
          </a:bodyPr>
          <a:lstStyle/>
          <a:p>
            <a:r>
              <a:rPr lang="en-US" sz="2200" b="1" i="1" dirty="0"/>
              <a:t>“The yellow dots are approximate locations of parks in your area. Check official sources (park websites etc.) and ensure you are within the park’s boundary.”</a:t>
            </a:r>
          </a:p>
        </p:txBody>
      </p:sp>
      <p:sp>
        <p:nvSpPr>
          <p:cNvPr id="4" name="TextBox 3">
            <a:extLst>
              <a:ext uri="{FF2B5EF4-FFF2-40B4-BE49-F238E27FC236}">
                <a16:creationId xmlns:a16="http://schemas.microsoft.com/office/drawing/2014/main" id="{25E355E6-1B52-E0E0-22BC-EF7A6926B3AA}"/>
              </a:ext>
            </a:extLst>
          </p:cNvPr>
          <p:cNvSpPr txBox="1"/>
          <p:nvPr/>
        </p:nvSpPr>
        <p:spPr>
          <a:xfrm>
            <a:off x="74612" y="6477000"/>
            <a:ext cx="2514600" cy="276999"/>
          </a:xfrm>
          <a:prstGeom prst="rect">
            <a:avLst/>
          </a:prstGeom>
          <a:noFill/>
        </p:spPr>
        <p:txBody>
          <a:bodyPr wrap="square" rtlCol="0">
            <a:spAutoFit/>
          </a:bodyPr>
          <a:lstStyle/>
          <a:p>
            <a:r>
              <a:rPr lang="en-US" sz="1200" dirty="0">
                <a:solidFill>
                  <a:schemeClr val="tx2"/>
                </a:solidFill>
              </a:rPr>
              <a:t>Quoted text from the POTA website</a:t>
            </a:r>
          </a:p>
        </p:txBody>
      </p:sp>
    </p:spTree>
    <p:extLst>
      <p:ext uri="{BB962C8B-B14F-4D97-AF65-F5344CB8AC3E}">
        <p14:creationId xmlns:p14="http://schemas.microsoft.com/office/powerpoint/2010/main" val="369078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What is POTA?</a:t>
            </a:r>
          </a:p>
        </p:txBody>
      </p:sp>
      <p:sp>
        <p:nvSpPr>
          <p:cNvPr id="14" name="Content Placeholder 13"/>
          <p:cNvSpPr>
            <a:spLocks noGrp="1"/>
          </p:cNvSpPr>
          <p:nvPr>
            <p:ph idx="1"/>
          </p:nvPr>
        </p:nvSpPr>
        <p:spPr/>
        <p:txBody>
          <a:bodyPr>
            <a:normAutofit fontScale="92500"/>
          </a:bodyPr>
          <a:lstStyle/>
          <a:p>
            <a:pPr marL="0" indent="0">
              <a:buNone/>
            </a:pPr>
            <a:r>
              <a:rPr lang="en-US" dirty="0"/>
              <a:t>The POTA movement began in the United States. It was originally founded on September 15, 2010 to encourage ham radio operators to operate their equipment from national, state and provincial parks. It generated enough interest to cause the ARRL to host a one-year program called NPOTA in 2016</a:t>
            </a:r>
            <a:r>
              <a:rPr lang="en-US" baseline="30000" dirty="0"/>
              <a:t>[1]</a:t>
            </a:r>
            <a:r>
              <a:rPr lang="en-US" dirty="0"/>
              <a:t> to celebrate the 100th anniversary of the National Park System</a:t>
            </a:r>
            <a:r>
              <a:rPr lang="en-US" baseline="30000" dirty="0"/>
              <a:t>.[2][3] </a:t>
            </a:r>
          </a:p>
          <a:p>
            <a:pPr marL="0" indent="0">
              <a:buNone/>
            </a:pPr>
            <a:r>
              <a:rPr lang="en-US" dirty="0"/>
              <a:t>A core group of activators reached out to the ARRL asking for the program to be continued. With some 500,000 QSO’s posted by activators, in 2017 public support by operators pushed to make it a permanent organization.</a:t>
            </a:r>
          </a:p>
          <a:p>
            <a:pPr marL="0" indent="0">
              <a:buNone/>
            </a:pPr>
            <a:r>
              <a:rPr lang="en-US" dirty="0"/>
              <a:t>In 2018 a non-profit was established to continue and expand the parks to state parks and beyond into Canada and beyond. Today, it is a worldwide radio-sport. Awards and accolades are issued automatically based on operators and hunters participation.</a:t>
            </a:r>
          </a:p>
        </p:txBody>
      </p:sp>
    </p:spTree>
    <p:extLst>
      <p:ext uri="{BB962C8B-B14F-4D97-AF65-F5344CB8AC3E}">
        <p14:creationId xmlns:p14="http://schemas.microsoft.com/office/powerpoint/2010/main" val="43751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5B9FF-BEF0-BEC9-E4D5-00E1970BA4B3}"/>
              </a:ext>
            </a:extLst>
          </p:cNvPr>
          <p:cNvSpPr>
            <a:spLocks noGrp="1"/>
          </p:cNvSpPr>
          <p:nvPr>
            <p:ph type="title"/>
          </p:nvPr>
        </p:nvSpPr>
        <p:spPr/>
        <p:txBody>
          <a:bodyPr/>
          <a:lstStyle/>
          <a:p>
            <a:r>
              <a:rPr lang="en-US" dirty="0"/>
              <a:t>Activating – Park Boundaries, Difficult</a:t>
            </a:r>
          </a:p>
        </p:txBody>
      </p:sp>
      <p:pic>
        <p:nvPicPr>
          <p:cNvPr id="23" name="Content Placeholder 22" descr="A map of a river&#10;&#10;Description automatically generated">
            <a:extLst>
              <a:ext uri="{FF2B5EF4-FFF2-40B4-BE49-F238E27FC236}">
                <a16:creationId xmlns:a16="http://schemas.microsoft.com/office/drawing/2014/main" id="{5A41875D-77C7-DE25-4022-14288EC91AE2}"/>
              </a:ext>
            </a:extLst>
          </p:cNvPr>
          <p:cNvPicPr>
            <a:picLocks noGrp="1" noChangeAspect="1"/>
          </p:cNvPicPr>
          <p:nvPr>
            <p:ph sz="half" idx="1"/>
          </p:nvPr>
        </p:nvPicPr>
        <p:blipFill>
          <a:blip r:embed="rId3"/>
          <a:stretch>
            <a:fillRect/>
          </a:stretch>
        </p:blipFill>
        <p:spPr>
          <a:xfrm>
            <a:off x="7238470" y="1663463"/>
            <a:ext cx="3219400" cy="3365737"/>
          </a:xfrm>
        </p:spPr>
      </p:pic>
      <p:pic>
        <p:nvPicPr>
          <p:cNvPr id="18" name="Content Placeholder 12" descr="A map with parking areas and black and white text&#10;&#10;Description automatically generated with medium confidence">
            <a:extLst>
              <a:ext uri="{FF2B5EF4-FFF2-40B4-BE49-F238E27FC236}">
                <a16:creationId xmlns:a16="http://schemas.microsoft.com/office/drawing/2014/main" id="{F1A7B519-E552-CEA1-6160-72295A5AE20C}"/>
              </a:ext>
            </a:extLst>
          </p:cNvPr>
          <p:cNvPicPr>
            <a:picLocks noChangeAspect="1"/>
          </p:cNvPicPr>
          <p:nvPr/>
        </p:nvPicPr>
        <p:blipFill>
          <a:blip r:embed="rId4"/>
          <a:stretch>
            <a:fillRect/>
          </a:stretch>
        </p:blipFill>
        <p:spPr>
          <a:xfrm>
            <a:off x="3913824" y="1663463"/>
            <a:ext cx="3269122" cy="5202109"/>
          </a:xfrm>
          <a:prstGeom prst="rect">
            <a:avLst/>
          </a:prstGeom>
        </p:spPr>
      </p:pic>
      <p:pic>
        <p:nvPicPr>
          <p:cNvPr id="19" name="Picture 18" descr="A map with a black rectangle and white text&#10;&#10;Description automatically generated">
            <a:extLst>
              <a:ext uri="{FF2B5EF4-FFF2-40B4-BE49-F238E27FC236}">
                <a16:creationId xmlns:a16="http://schemas.microsoft.com/office/drawing/2014/main" id="{BC1A91D5-2795-AAA2-8779-B268CA0D06AA}"/>
              </a:ext>
            </a:extLst>
          </p:cNvPr>
          <p:cNvPicPr>
            <a:picLocks noChangeAspect="1"/>
          </p:cNvPicPr>
          <p:nvPr/>
        </p:nvPicPr>
        <p:blipFill>
          <a:blip r:embed="rId5"/>
          <a:stretch>
            <a:fillRect/>
          </a:stretch>
        </p:blipFill>
        <p:spPr>
          <a:xfrm>
            <a:off x="71165" y="1663463"/>
            <a:ext cx="3787136" cy="5202109"/>
          </a:xfrm>
          <a:prstGeom prst="rect">
            <a:avLst/>
          </a:prstGeom>
        </p:spPr>
      </p:pic>
      <p:pic>
        <p:nvPicPr>
          <p:cNvPr id="25" name="Picture 24" descr="A sign on a tree&#10;&#10;Description automatically generated">
            <a:extLst>
              <a:ext uri="{FF2B5EF4-FFF2-40B4-BE49-F238E27FC236}">
                <a16:creationId xmlns:a16="http://schemas.microsoft.com/office/drawing/2014/main" id="{4C6E174F-44CE-41E7-2A52-2E6AE025AFC6}"/>
              </a:ext>
            </a:extLst>
          </p:cNvPr>
          <p:cNvPicPr>
            <a:picLocks noChangeAspect="1"/>
          </p:cNvPicPr>
          <p:nvPr/>
        </p:nvPicPr>
        <p:blipFill>
          <a:blip r:embed="rId6"/>
          <a:stretch>
            <a:fillRect/>
          </a:stretch>
        </p:blipFill>
        <p:spPr>
          <a:xfrm>
            <a:off x="10514012" y="1666491"/>
            <a:ext cx="1638529" cy="2753109"/>
          </a:xfrm>
          <a:prstGeom prst="rect">
            <a:avLst/>
          </a:prstGeom>
        </p:spPr>
      </p:pic>
      <p:sp>
        <p:nvSpPr>
          <p:cNvPr id="27" name="TextBox 26">
            <a:extLst>
              <a:ext uri="{FF2B5EF4-FFF2-40B4-BE49-F238E27FC236}">
                <a16:creationId xmlns:a16="http://schemas.microsoft.com/office/drawing/2014/main" id="{BACA58E6-2019-ECD1-16DD-A5E511AE8A01}"/>
              </a:ext>
            </a:extLst>
          </p:cNvPr>
          <p:cNvSpPr txBox="1"/>
          <p:nvPr/>
        </p:nvSpPr>
        <p:spPr>
          <a:xfrm>
            <a:off x="1815639" y="5050607"/>
            <a:ext cx="1992773"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POTA Map – Yellow dot</a:t>
            </a:r>
            <a:endParaRPr lang="en-US" b="1" dirty="0">
              <a:solidFill>
                <a:schemeClr val="accent4">
                  <a:lumMod val="75000"/>
                </a:schemeClr>
              </a:solidFill>
            </a:endParaRPr>
          </a:p>
        </p:txBody>
      </p:sp>
      <p:sp>
        <p:nvSpPr>
          <p:cNvPr id="28" name="TextBox 27">
            <a:extLst>
              <a:ext uri="{FF2B5EF4-FFF2-40B4-BE49-F238E27FC236}">
                <a16:creationId xmlns:a16="http://schemas.microsoft.com/office/drawing/2014/main" id="{B28342F8-4D80-076E-3A1F-17A1CF2B9AA6}"/>
              </a:ext>
            </a:extLst>
          </p:cNvPr>
          <p:cNvSpPr txBox="1"/>
          <p:nvPr/>
        </p:nvSpPr>
        <p:spPr>
          <a:xfrm>
            <a:off x="3925708" y="6514388"/>
            <a:ext cx="3269122"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Deep Fork National Wildlife Refuge Map</a:t>
            </a:r>
            <a:endParaRPr lang="en-US" b="1" dirty="0">
              <a:solidFill>
                <a:schemeClr val="accent4">
                  <a:lumMod val="75000"/>
                </a:schemeClr>
              </a:solidFill>
            </a:endParaRPr>
          </a:p>
        </p:txBody>
      </p:sp>
      <p:sp>
        <p:nvSpPr>
          <p:cNvPr id="29" name="TextBox 28">
            <a:extLst>
              <a:ext uri="{FF2B5EF4-FFF2-40B4-BE49-F238E27FC236}">
                <a16:creationId xmlns:a16="http://schemas.microsoft.com/office/drawing/2014/main" id="{F75A215D-9FB0-DA76-B732-91947D4876AA}"/>
              </a:ext>
            </a:extLst>
          </p:cNvPr>
          <p:cNvSpPr txBox="1"/>
          <p:nvPr/>
        </p:nvSpPr>
        <p:spPr>
          <a:xfrm>
            <a:off x="7238469" y="5050607"/>
            <a:ext cx="3732743"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Google Maps location by recorded coordinates</a:t>
            </a:r>
            <a:endParaRPr lang="en-US" b="1" dirty="0">
              <a:solidFill>
                <a:schemeClr val="accent4">
                  <a:lumMod val="75000"/>
                </a:schemeClr>
              </a:solidFill>
            </a:endParaRPr>
          </a:p>
        </p:txBody>
      </p:sp>
      <p:sp>
        <p:nvSpPr>
          <p:cNvPr id="30" name="TextBox 29">
            <a:extLst>
              <a:ext uri="{FF2B5EF4-FFF2-40B4-BE49-F238E27FC236}">
                <a16:creationId xmlns:a16="http://schemas.microsoft.com/office/drawing/2014/main" id="{0761C0A6-1ACB-6D67-1A92-591BE37BC2C9}"/>
              </a:ext>
            </a:extLst>
          </p:cNvPr>
          <p:cNvSpPr txBox="1"/>
          <p:nvPr/>
        </p:nvSpPr>
        <p:spPr>
          <a:xfrm>
            <a:off x="10971212" y="4449569"/>
            <a:ext cx="765448"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Photo</a:t>
            </a:r>
            <a:endParaRPr lang="en-US" b="1" dirty="0">
              <a:solidFill>
                <a:schemeClr val="accent4">
                  <a:lumMod val="75000"/>
                </a:schemeClr>
              </a:solidFill>
            </a:endParaRPr>
          </a:p>
        </p:txBody>
      </p:sp>
      <p:pic>
        <p:nvPicPr>
          <p:cNvPr id="32" name="Picture 31" descr="A black background with white text&#10;&#10;Description automatically generated">
            <a:extLst>
              <a:ext uri="{FF2B5EF4-FFF2-40B4-BE49-F238E27FC236}">
                <a16:creationId xmlns:a16="http://schemas.microsoft.com/office/drawing/2014/main" id="{7E0E2FAF-6153-910A-52FB-B32B26679AAD}"/>
              </a:ext>
            </a:extLst>
          </p:cNvPr>
          <p:cNvPicPr>
            <a:picLocks noChangeAspect="1"/>
          </p:cNvPicPr>
          <p:nvPr/>
        </p:nvPicPr>
        <p:blipFill>
          <a:blip r:embed="rId7"/>
          <a:stretch>
            <a:fillRect/>
          </a:stretch>
        </p:blipFill>
        <p:spPr>
          <a:xfrm>
            <a:off x="7795510" y="5399040"/>
            <a:ext cx="2105319" cy="981212"/>
          </a:xfrm>
          <a:prstGeom prst="rect">
            <a:avLst/>
          </a:prstGeom>
        </p:spPr>
      </p:pic>
      <p:sp>
        <p:nvSpPr>
          <p:cNvPr id="3" name="Oval 2">
            <a:extLst>
              <a:ext uri="{FF2B5EF4-FFF2-40B4-BE49-F238E27FC236}">
                <a16:creationId xmlns:a16="http://schemas.microsoft.com/office/drawing/2014/main" id="{E9609CA6-8136-0756-B6F3-7CDAE10C4FB0}"/>
              </a:ext>
            </a:extLst>
          </p:cNvPr>
          <p:cNvSpPr/>
          <p:nvPr/>
        </p:nvSpPr>
        <p:spPr>
          <a:xfrm>
            <a:off x="4189412" y="3200400"/>
            <a:ext cx="381000" cy="3810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40943FBE-03AC-8884-CCC4-A03479A1AC86}"/>
              </a:ext>
            </a:extLst>
          </p:cNvPr>
          <p:cNvCxnSpPr>
            <a:cxnSpLocks/>
            <a:stCxn id="3" idx="7"/>
          </p:cNvCxnSpPr>
          <p:nvPr/>
        </p:nvCxnSpPr>
        <p:spPr>
          <a:xfrm flipV="1">
            <a:off x="4514616" y="1663463"/>
            <a:ext cx="2723853" cy="1592733"/>
          </a:xfrm>
          <a:prstGeom prst="lin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6" name="Straight Connector 5">
            <a:extLst>
              <a:ext uri="{FF2B5EF4-FFF2-40B4-BE49-F238E27FC236}">
                <a16:creationId xmlns:a16="http://schemas.microsoft.com/office/drawing/2014/main" id="{E21BAB36-F027-6426-DBF5-05A291D3494B}"/>
              </a:ext>
            </a:extLst>
          </p:cNvPr>
          <p:cNvCxnSpPr>
            <a:cxnSpLocks/>
          </p:cNvCxnSpPr>
          <p:nvPr/>
        </p:nvCxnSpPr>
        <p:spPr>
          <a:xfrm>
            <a:off x="4514616" y="3549457"/>
            <a:ext cx="2723853" cy="1457743"/>
          </a:xfrm>
          <a:prstGeom prst="lin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1416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5B9FF-BEF0-BEC9-E4D5-00E1970BA4B3}"/>
              </a:ext>
            </a:extLst>
          </p:cNvPr>
          <p:cNvSpPr>
            <a:spLocks noGrp="1"/>
          </p:cNvSpPr>
          <p:nvPr>
            <p:ph type="title"/>
          </p:nvPr>
        </p:nvSpPr>
        <p:spPr/>
        <p:txBody>
          <a:bodyPr/>
          <a:lstStyle/>
          <a:p>
            <a:r>
              <a:rPr lang="en-US" dirty="0"/>
              <a:t>Activating – Grid Squares</a:t>
            </a:r>
            <a:br>
              <a:rPr lang="en-US" dirty="0"/>
            </a:br>
            <a:r>
              <a:rPr lang="en-US" dirty="0"/>
              <a:t>e.g. US-2001, Adirondack State Park</a:t>
            </a:r>
          </a:p>
        </p:txBody>
      </p:sp>
      <p:sp>
        <p:nvSpPr>
          <p:cNvPr id="7" name="TextBox 6">
            <a:extLst>
              <a:ext uri="{FF2B5EF4-FFF2-40B4-BE49-F238E27FC236}">
                <a16:creationId xmlns:a16="http://schemas.microsoft.com/office/drawing/2014/main" id="{80F4F9D3-42F6-1B15-0C3E-C91B5B05FABB}"/>
              </a:ext>
            </a:extLst>
          </p:cNvPr>
          <p:cNvSpPr txBox="1"/>
          <p:nvPr/>
        </p:nvSpPr>
        <p:spPr>
          <a:xfrm>
            <a:off x="1838" y="5877371"/>
            <a:ext cx="6092574" cy="954107"/>
          </a:xfrm>
          <a:prstGeom prst="rect">
            <a:avLst/>
          </a:prstGeom>
          <a:noFill/>
        </p:spPr>
        <p:txBody>
          <a:bodyPr wrap="square">
            <a:spAutoFit/>
          </a:bodyPr>
          <a:lstStyle/>
          <a:p>
            <a:pPr algn="l"/>
            <a:r>
              <a:rPr lang="en-US" sz="1400" b="1" i="0" dirty="0">
                <a:solidFill>
                  <a:schemeClr val="accent4">
                    <a:lumMod val="75000"/>
                  </a:schemeClr>
                </a:solidFill>
                <a:effectLst/>
                <a:latin typeface="Google Sans"/>
              </a:rPr>
              <a:t>Adirondack Park</a:t>
            </a:r>
            <a:endParaRPr lang="en-US" sz="1400" b="0" i="0" dirty="0">
              <a:solidFill>
                <a:schemeClr val="accent4">
                  <a:lumMod val="75000"/>
                </a:schemeClr>
              </a:solidFill>
              <a:effectLst/>
              <a:latin typeface="Google Sans"/>
            </a:endParaRPr>
          </a:p>
          <a:p>
            <a:pPr algn="l"/>
            <a:r>
              <a:rPr lang="en-US" sz="1400" b="0" i="0" dirty="0">
                <a:solidFill>
                  <a:schemeClr val="accent4">
                    <a:lumMod val="75000"/>
                  </a:schemeClr>
                </a:solidFill>
                <a:effectLst/>
                <a:latin typeface="Google Sans"/>
              </a:rPr>
              <a:t>This 6 million acre park is the largest publicly protected area in the contiguous United States. It's larger than Yellowstone, Everglades, Glacier, and Grand Canyon National Park combined.</a:t>
            </a:r>
          </a:p>
        </p:txBody>
      </p:sp>
      <p:pic>
        <p:nvPicPr>
          <p:cNvPr id="10" name="Picture 9">
            <a:extLst>
              <a:ext uri="{FF2B5EF4-FFF2-40B4-BE49-F238E27FC236}">
                <a16:creationId xmlns:a16="http://schemas.microsoft.com/office/drawing/2014/main" id="{45F79426-756F-5231-2DB6-50B19599EC07}"/>
              </a:ext>
            </a:extLst>
          </p:cNvPr>
          <p:cNvPicPr>
            <a:picLocks noChangeAspect="1"/>
          </p:cNvPicPr>
          <p:nvPr/>
        </p:nvPicPr>
        <p:blipFill>
          <a:blip r:embed="rId3"/>
          <a:stretch>
            <a:fillRect/>
          </a:stretch>
        </p:blipFill>
        <p:spPr>
          <a:xfrm>
            <a:off x="2055812" y="1676400"/>
            <a:ext cx="4847588" cy="3981271"/>
          </a:xfrm>
          <a:prstGeom prst="rect">
            <a:avLst/>
          </a:prstGeom>
        </p:spPr>
      </p:pic>
      <p:pic>
        <p:nvPicPr>
          <p:cNvPr id="12" name="Picture 11" descr="A map of a country&#10;&#10;Description automatically generated">
            <a:extLst>
              <a:ext uri="{FF2B5EF4-FFF2-40B4-BE49-F238E27FC236}">
                <a16:creationId xmlns:a16="http://schemas.microsoft.com/office/drawing/2014/main" id="{955FEC8C-52DA-A686-D746-713CE67EACD9}"/>
              </a:ext>
            </a:extLst>
          </p:cNvPr>
          <p:cNvPicPr>
            <a:picLocks noChangeAspect="1"/>
          </p:cNvPicPr>
          <p:nvPr/>
        </p:nvPicPr>
        <p:blipFill>
          <a:blip r:embed="rId4"/>
          <a:stretch>
            <a:fillRect/>
          </a:stretch>
        </p:blipFill>
        <p:spPr>
          <a:xfrm>
            <a:off x="6970409" y="1676400"/>
            <a:ext cx="5143803" cy="4200971"/>
          </a:xfrm>
          <a:prstGeom prst="rect">
            <a:avLst/>
          </a:prstGeom>
        </p:spPr>
      </p:pic>
      <p:pic>
        <p:nvPicPr>
          <p:cNvPr id="14" name="Picture 13" descr="A screenshot of a black and white screen&#10;&#10;Description automatically generated">
            <a:extLst>
              <a:ext uri="{FF2B5EF4-FFF2-40B4-BE49-F238E27FC236}">
                <a16:creationId xmlns:a16="http://schemas.microsoft.com/office/drawing/2014/main" id="{51448F2C-6BF4-5068-5CC4-56FC42B6E85D}"/>
              </a:ext>
            </a:extLst>
          </p:cNvPr>
          <p:cNvPicPr>
            <a:picLocks noChangeAspect="1"/>
          </p:cNvPicPr>
          <p:nvPr/>
        </p:nvPicPr>
        <p:blipFill>
          <a:blip r:embed="rId5"/>
          <a:stretch>
            <a:fillRect/>
          </a:stretch>
        </p:blipFill>
        <p:spPr>
          <a:xfrm>
            <a:off x="3800" y="1663557"/>
            <a:ext cx="1981477" cy="1876687"/>
          </a:xfrm>
          <a:prstGeom prst="rect">
            <a:avLst/>
          </a:prstGeom>
        </p:spPr>
      </p:pic>
      <p:sp>
        <p:nvSpPr>
          <p:cNvPr id="15" name="TextBox 14">
            <a:extLst>
              <a:ext uri="{FF2B5EF4-FFF2-40B4-BE49-F238E27FC236}">
                <a16:creationId xmlns:a16="http://schemas.microsoft.com/office/drawing/2014/main" id="{DA39E0F4-E06E-DEC4-6420-47FDC5FD560D}"/>
              </a:ext>
            </a:extLst>
          </p:cNvPr>
          <p:cNvSpPr txBox="1"/>
          <p:nvPr/>
        </p:nvSpPr>
        <p:spPr>
          <a:xfrm>
            <a:off x="7683039" y="5638800"/>
            <a:ext cx="1992773" cy="30777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FN23 is below FN24</a:t>
            </a:r>
            <a:endParaRPr lang="en-US" b="1" dirty="0">
              <a:solidFill>
                <a:schemeClr val="accent4">
                  <a:lumMod val="75000"/>
                </a:schemeClr>
              </a:solidFill>
            </a:endParaRPr>
          </a:p>
        </p:txBody>
      </p:sp>
      <p:sp>
        <p:nvSpPr>
          <p:cNvPr id="16" name="TextBox 15">
            <a:extLst>
              <a:ext uri="{FF2B5EF4-FFF2-40B4-BE49-F238E27FC236}">
                <a16:creationId xmlns:a16="http://schemas.microsoft.com/office/drawing/2014/main" id="{92AE24E5-F087-8A51-47F5-B6A22B9AD52C}"/>
              </a:ext>
            </a:extLst>
          </p:cNvPr>
          <p:cNvSpPr txBox="1"/>
          <p:nvPr/>
        </p:nvSpPr>
        <p:spPr>
          <a:xfrm>
            <a:off x="1238161" y="3121223"/>
            <a:ext cx="694464" cy="369332"/>
          </a:xfrm>
          <a:prstGeom prst="rect">
            <a:avLst/>
          </a:prstGeom>
          <a:noFill/>
          <a:ln w="38100">
            <a:solidFill>
              <a:srgbClr val="FF0000"/>
            </a:solidFill>
          </a:ln>
        </p:spPr>
        <p:txBody>
          <a:bodyPr wrap="square" rtlCol="0">
            <a:spAutoFit/>
          </a:bodyPr>
          <a:lstStyle/>
          <a:p>
            <a:endParaRPr lang="en-US" b="1" dirty="0">
              <a:solidFill>
                <a:schemeClr val="accent4">
                  <a:lumMod val="75000"/>
                </a:schemeClr>
              </a:solidFill>
            </a:endParaRPr>
          </a:p>
        </p:txBody>
      </p:sp>
      <p:sp>
        <p:nvSpPr>
          <p:cNvPr id="18" name="TextBox 17">
            <a:extLst>
              <a:ext uri="{FF2B5EF4-FFF2-40B4-BE49-F238E27FC236}">
                <a16:creationId xmlns:a16="http://schemas.microsoft.com/office/drawing/2014/main" id="{24B0F15E-6B16-A214-0829-2ED7DAA9F969}"/>
              </a:ext>
            </a:extLst>
          </p:cNvPr>
          <p:cNvSpPr txBox="1"/>
          <p:nvPr/>
        </p:nvSpPr>
        <p:spPr>
          <a:xfrm>
            <a:off x="90918" y="3667035"/>
            <a:ext cx="1742286" cy="175432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rgbClr val="FF0000"/>
                </a:solidFill>
              </a:rPr>
              <a:t>The grid square noted by POTA may not be the grid square you are operating within.</a:t>
            </a:r>
          </a:p>
        </p:txBody>
      </p:sp>
      <p:sp>
        <p:nvSpPr>
          <p:cNvPr id="20" name="TextBox 19">
            <a:extLst>
              <a:ext uri="{FF2B5EF4-FFF2-40B4-BE49-F238E27FC236}">
                <a16:creationId xmlns:a16="http://schemas.microsoft.com/office/drawing/2014/main" id="{40FE89DB-0BA8-06B0-749E-E880CCA92B97}"/>
              </a:ext>
            </a:extLst>
          </p:cNvPr>
          <p:cNvSpPr txBox="1"/>
          <p:nvPr/>
        </p:nvSpPr>
        <p:spPr>
          <a:xfrm>
            <a:off x="6903399" y="6119336"/>
            <a:ext cx="5285425" cy="738664"/>
          </a:xfrm>
          <a:prstGeom prst="rect">
            <a:avLst/>
          </a:prstGeom>
          <a:noFill/>
        </p:spPr>
        <p:txBody>
          <a:bodyPr wrap="square">
            <a:spAutoFit/>
          </a:bodyPr>
          <a:lstStyle/>
          <a:p>
            <a:pPr algn="r"/>
            <a:r>
              <a:rPr lang="en-US" sz="1400" dirty="0" err="1">
                <a:solidFill>
                  <a:schemeClr val="accent4">
                    <a:lumMod val="75000"/>
                  </a:schemeClr>
                </a:solidFill>
                <a:latin typeface="Google Sans"/>
              </a:rPr>
              <a:t>Repeaterbook</a:t>
            </a:r>
            <a:r>
              <a:rPr lang="en-US" sz="1400" dirty="0">
                <a:solidFill>
                  <a:schemeClr val="accent4">
                    <a:lumMod val="75000"/>
                  </a:schemeClr>
                </a:solidFill>
                <a:latin typeface="Google Sans"/>
              </a:rPr>
              <a:t> APP (on your phone) and </a:t>
            </a:r>
            <a:r>
              <a:rPr lang="en-US" sz="1400" dirty="0">
                <a:solidFill>
                  <a:schemeClr val="accent4">
                    <a:lumMod val="75000"/>
                  </a:schemeClr>
                </a:solidFill>
                <a:latin typeface="Google Sans"/>
                <a:hlinkClick r:id="rId6"/>
              </a:rPr>
              <a:t>https://www.qrz.com/gridmapper</a:t>
            </a:r>
            <a:r>
              <a:rPr lang="en-US" sz="1400" dirty="0">
                <a:solidFill>
                  <a:schemeClr val="accent4">
                    <a:lumMod val="75000"/>
                  </a:schemeClr>
                </a:solidFill>
                <a:latin typeface="Google Sans"/>
              </a:rPr>
              <a:t> </a:t>
            </a:r>
          </a:p>
          <a:p>
            <a:pPr algn="r"/>
            <a:r>
              <a:rPr lang="en-US" sz="1400" dirty="0">
                <a:solidFill>
                  <a:schemeClr val="accent4">
                    <a:lumMod val="75000"/>
                  </a:schemeClr>
                </a:solidFill>
                <a:latin typeface="Google Sans"/>
              </a:rPr>
              <a:t>are good resources for determining your grid square.</a:t>
            </a:r>
          </a:p>
        </p:txBody>
      </p:sp>
    </p:spTree>
    <p:extLst>
      <p:ext uri="{BB962C8B-B14F-4D97-AF65-F5344CB8AC3E}">
        <p14:creationId xmlns:p14="http://schemas.microsoft.com/office/powerpoint/2010/main" val="245996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6F41F-3425-53F5-86FB-6102CCA0EBB3}"/>
              </a:ext>
            </a:extLst>
          </p:cNvPr>
          <p:cNvSpPr>
            <a:spLocks noGrp="1"/>
          </p:cNvSpPr>
          <p:nvPr>
            <p:ph type="title"/>
          </p:nvPr>
        </p:nvSpPr>
        <p:spPr/>
        <p:txBody>
          <a:bodyPr/>
          <a:lstStyle/>
          <a:p>
            <a:r>
              <a:rPr lang="en-US" dirty="0"/>
              <a:t>Activating – Preparing to Press the PTT</a:t>
            </a:r>
          </a:p>
        </p:txBody>
      </p:sp>
      <p:sp>
        <p:nvSpPr>
          <p:cNvPr id="5" name="Content Placeholder 4">
            <a:extLst>
              <a:ext uri="{FF2B5EF4-FFF2-40B4-BE49-F238E27FC236}">
                <a16:creationId xmlns:a16="http://schemas.microsoft.com/office/drawing/2014/main" id="{15B3720C-40EA-F7DB-970E-151F7010B7A0}"/>
              </a:ext>
            </a:extLst>
          </p:cNvPr>
          <p:cNvSpPr>
            <a:spLocks noGrp="1"/>
          </p:cNvSpPr>
          <p:nvPr>
            <p:ph idx="1"/>
          </p:nvPr>
        </p:nvSpPr>
        <p:spPr/>
        <p:txBody>
          <a:bodyPr/>
          <a:lstStyle/>
          <a:p>
            <a:r>
              <a:rPr lang="en-US" u="sng" dirty="0">
                <a:solidFill>
                  <a:schemeClr val="accent3"/>
                </a:solidFill>
              </a:rPr>
              <a:t>Choose your logging software. </a:t>
            </a:r>
            <a:r>
              <a:rPr lang="en-US" dirty="0"/>
              <a:t>– Unless you are </a:t>
            </a:r>
            <a:r>
              <a:rPr lang="en-US" i="1" dirty="0"/>
              <a:t>proficient</a:t>
            </a:r>
            <a:r>
              <a:rPr lang="en-US" dirty="0"/>
              <a:t> with something other than HAMRS, this is the recommended tool. It’s free and intuitive. </a:t>
            </a:r>
            <a:r>
              <a:rPr lang="en-US" i="1" u="sng" dirty="0"/>
              <a:t>Did I mention free?</a:t>
            </a:r>
          </a:p>
          <a:p>
            <a:r>
              <a:rPr lang="en-US" u="sng" dirty="0">
                <a:solidFill>
                  <a:schemeClr val="accent3"/>
                </a:solidFill>
              </a:rPr>
              <a:t>Configure any required settings or templates </a:t>
            </a:r>
            <a:r>
              <a:rPr lang="en-US" dirty="0"/>
              <a:t>– Whatever software you choose, there are likely settings to be adjusted and, perhaps, templates which can be used.</a:t>
            </a:r>
          </a:p>
          <a:p>
            <a:r>
              <a:rPr lang="en-US" u="sng" dirty="0">
                <a:solidFill>
                  <a:schemeClr val="accent3"/>
                </a:solidFill>
              </a:rPr>
              <a:t>Find a frequency </a:t>
            </a:r>
            <a:r>
              <a:rPr lang="en-US" dirty="0"/>
              <a:t>– using the POTA APP and </a:t>
            </a:r>
            <a:r>
              <a:rPr lang="en-US" b="1" dirty="0">
                <a:solidFill>
                  <a:schemeClr val="accent2"/>
                </a:solidFill>
              </a:rPr>
              <a:t>LISTENING</a:t>
            </a:r>
            <a:r>
              <a:rPr lang="en-US" dirty="0"/>
              <a:t>, determine a vacant frequency </a:t>
            </a:r>
            <a:r>
              <a:rPr lang="en-US" b="1" dirty="0">
                <a:solidFill>
                  <a:schemeClr val="accent2"/>
                </a:solidFill>
              </a:rPr>
              <a:t>area</a:t>
            </a:r>
            <a:r>
              <a:rPr lang="en-US" dirty="0"/>
              <a:t>. (Proficient operators know to consider their transmitting bandwidth.)</a:t>
            </a:r>
          </a:p>
          <a:p>
            <a:r>
              <a:rPr lang="en-US" u="sng" dirty="0">
                <a:solidFill>
                  <a:schemeClr val="accent3"/>
                </a:solidFill>
              </a:rPr>
              <a:t>Spot yourself (ADD SPOT) with the POTA APP and get ready!</a:t>
            </a:r>
          </a:p>
          <a:p>
            <a:endParaRPr lang="en-US" i="1" u="sng" dirty="0"/>
          </a:p>
          <a:p>
            <a:endParaRPr lang="en-US" i="1" u="sng" dirty="0"/>
          </a:p>
        </p:txBody>
      </p:sp>
      <p:pic>
        <p:nvPicPr>
          <p:cNvPr id="6" name="Picture 5" descr="A screenshot of a phone&#10;&#10;Description automatically generated">
            <a:extLst>
              <a:ext uri="{FF2B5EF4-FFF2-40B4-BE49-F238E27FC236}">
                <a16:creationId xmlns:a16="http://schemas.microsoft.com/office/drawing/2014/main" id="{E873D82C-E4AA-B9FD-9888-3A1EC5C6410D}"/>
              </a:ext>
            </a:extLst>
          </p:cNvPr>
          <p:cNvPicPr>
            <a:picLocks noChangeAspect="1"/>
          </p:cNvPicPr>
          <p:nvPr/>
        </p:nvPicPr>
        <p:blipFill>
          <a:blip r:embed="rId3"/>
          <a:stretch>
            <a:fillRect/>
          </a:stretch>
        </p:blipFill>
        <p:spPr>
          <a:xfrm>
            <a:off x="10611900" y="2667000"/>
            <a:ext cx="1571055" cy="1752600"/>
          </a:xfrm>
          <a:prstGeom prst="rect">
            <a:avLst/>
          </a:prstGeom>
        </p:spPr>
      </p:pic>
    </p:spTree>
    <p:extLst>
      <p:ext uri="{BB962C8B-B14F-4D97-AF65-F5344CB8AC3E}">
        <p14:creationId xmlns:p14="http://schemas.microsoft.com/office/powerpoint/2010/main" val="207556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263C4-8FD7-D1F0-DCB7-0E61AE1CBB1B}"/>
              </a:ext>
            </a:extLst>
          </p:cNvPr>
          <p:cNvSpPr>
            <a:spLocks noGrp="1"/>
          </p:cNvSpPr>
          <p:nvPr>
            <p:ph type="title"/>
          </p:nvPr>
        </p:nvSpPr>
        <p:spPr/>
        <p:txBody>
          <a:bodyPr/>
          <a:lstStyle/>
          <a:p>
            <a:r>
              <a:rPr lang="en-US" dirty="0"/>
              <a:t>Activating – Paper Logging</a:t>
            </a:r>
          </a:p>
        </p:txBody>
      </p:sp>
      <p:pic>
        <p:nvPicPr>
          <p:cNvPr id="5" name="Content Placeholder 4" descr="A blank logbook with a tree&#10;&#10;Description automatically generated with medium confidence">
            <a:hlinkClick r:id="rId3"/>
            <a:extLst>
              <a:ext uri="{FF2B5EF4-FFF2-40B4-BE49-F238E27FC236}">
                <a16:creationId xmlns:a16="http://schemas.microsoft.com/office/drawing/2014/main" id="{2BE79B44-7F8B-D5A0-8947-3E046AFF9801}"/>
              </a:ext>
            </a:extLst>
          </p:cNvPr>
          <p:cNvPicPr>
            <a:picLocks noGrp="1" noChangeAspect="1"/>
          </p:cNvPicPr>
          <p:nvPr>
            <p:ph sz="half" idx="1"/>
          </p:nvPr>
        </p:nvPicPr>
        <p:blipFill>
          <a:blip r:embed="rId4"/>
          <a:stretch>
            <a:fillRect/>
          </a:stretch>
        </p:blipFill>
        <p:spPr>
          <a:xfrm>
            <a:off x="7741342" y="1617105"/>
            <a:ext cx="4372870" cy="5164695"/>
          </a:xfrm>
        </p:spPr>
      </p:pic>
      <p:sp>
        <p:nvSpPr>
          <p:cNvPr id="6" name="Content Placeholder 5">
            <a:extLst>
              <a:ext uri="{FF2B5EF4-FFF2-40B4-BE49-F238E27FC236}">
                <a16:creationId xmlns:a16="http://schemas.microsoft.com/office/drawing/2014/main" id="{A6E881A7-B16E-25EF-F484-D990A8185585}"/>
              </a:ext>
            </a:extLst>
          </p:cNvPr>
          <p:cNvSpPr>
            <a:spLocks noGrp="1"/>
          </p:cNvSpPr>
          <p:nvPr>
            <p:ph sz="half" idx="2"/>
          </p:nvPr>
        </p:nvSpPr>
        <p:spPr>
          <a:xfrm>
            <a:off x="1217612" y="3429000"/>
            <a:ext cx="4416552" cy="2743200"/>
          </a:xfrm>
        </p:spPr>
        <p:txBody>
          <a:bodyPr/>
          <a:lstStyle/>
          <a:p>
            <a:pPr marL="0" indent="0">
              <a:buNone/>
            </a:pPr>
            <a:r>
              <a:rPr lang="en-US" dirty="0"/>
              <a:t>This is one of those “just because you can doesn’t mean you should” kind of situations.</a:t>
            </a:r>
          </a:p>
        </p:txBody>
      </p:sp>
    </p:spTree>
    <p:extLst>
      <p:ext uri="{BB962C8B-B14F-4D97-AF65-F5344CB8AC3E}">
        <p14:creationId xmlns:p14="http://schemas.microsoft.com/office/powerpoint/2010/main" val="24316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04D6-F528-FB15-3081-569FA88489FA}"/>
              </a:ext>
            </a:extLst>
          </p:cNvPr>
          <p:cNvSpPr>
            <a:spLocks noGrp="1"/>
          </p:cNvSpPr>
          <p:nvPr>
            <p:ph type="title"/>
          </p:nvPr>
        </p:nvSpPr>
        <p:spPr/>
        <p:txBody>
          <a:bodyPr/>
          <a:lstStyle/>
          <a:p>
            <a:r>
              <a:rPr lang="en-US" dirty="0"/>
              <a:t>Activating – Spotting Yourself</a:t>
            </a:r>
          </a:p>
        </p:txBody>
      </p:sp>
      <p:pic>
        <p:nvPicPr>
          <p:cNvPr id="7" name="Content Placeholder 6" descr="A white background with a grey cross&#10;&#10;Description automatically generated">
            <a:extLst>
              <a:ext uri="{FF2B5EF4-FFF2-40B4-BE49-F238E27FC236}">
                <a16:creationId xmlns:a16="http://schemas.microsoft.com/office/drawing/2014/main" id="{5B452CE6-C95E-F00C-E30B-93790FD52179}"/>
              </a:ext>
            </a:extLst>
          </p:cNvPr>
          <p:cNvPicPr>
            <a:picLocks noGrp="1" noChangeAspect="1"/>
          </p:cNvPicPr>
          <p:nvPr>
            <p:ph sz="half" idx="1"/>
          </p:nvPr>
        </p:nvPicPr>
        <p:blipFill>
          <a:blip r:embed="rId3"/>
          <a:stretch>
            <a:fillRect/>
          </a:stretch>
        </p:blipFill>
        <p:spPr>
          <a:xfrm>
            <a:off x="1868228" y="2690624"/>
            <a:ext cx="3724795" cy="2695951"/>
          </a:xfrm>
        </p:spPr>
      </p:pic>
      <p:pic>
        <p:nvPicPr>
          <p:cNvPr id="9" name="Content Placeholder 8" descr="A screenshot of a computer&#10;&#10;Description automatically generated">
            <a:extLst>
              <a:ext uri="{FF2B5EF4-FFF2-40B4-BE49-F238E27FC236}">
                <a16:creationId xmlns:a16="http://schemas.microsoft.com/office/drawing/2014/main" id="{BB57A422-5250-2259-00D0-E8CA976874E1}"/>
              </a:ext>
            </a:extLst>
          </p:cNvPr>
          <p:cNvPicPr>
            <a:picLocks noGrp="1" noChangeAspect="1"/>
          </p:cNvPicPr>
          <p:nvPr>
            <p:ph sz="half" idx="2"/>
          </p:nvPr>
        </p:nvPicPr>
        <p:blipFill>
          <a:blip r:embed="rId4"/>
          <a:stretch>
            <a:fillRect/>
          </a:stretch>
        </p:blipFill>
        <p:spPr>
          <a:xfrm>
            <a:off x="6251184" y="1905000"/>
            <a:ext cx="4407683" cy="4267200"/>
          </a:xfrm>
        </p:spPr>
      </p:pic>
      <p:sp>
        <p:nvSpPr>
          <p:cNvPr id="12" name="TextBox 11">
            <a:extLst>
              <a:ext uri="{FF2B5EF4-FFF2-40B4-BE49-F238E27FC236}">
                <a16:creationId xmlns:a16="http://schemas.microsoft.com/office/drawing/2014/main" id="{F01325A1-B176-6ACE-6B4D-AC73F2F2830E}"/>
              </a:ext>
            </a:extLst>
          </p:cNvPr>
          <p:cNvSpPr txBox="1"/>
          <p:nvPr/>
        </p:nvSpPr>
        <p:spPr>
          <a:xfrm>
            <a:off x="1868228" y="1752600"/>
            <a:ext cx="3724795" cy="954107"/>
          </a:xfrm>
          <a:prstGeom prst="rect">
            <a:avLst/>
          </a:prstGeom>
          <a:noFill/>
          <a:ln w="38100">
            <a:solidFill>
              <a:schemeClr val="accent4">
                <a:lumMod val="75000"/>
              </a:schemeClr>
            </a:solidFill>
          </a:ln>
        </p:spPr>
        <p:txBody>
          <a:bodyPr wrap="square" rtlCol="0">
            <a:spAutoFit/>
          </a:bodyPr>
          <a:lstStyle/>
          <a:p>
            <a:r>
              <a:rPr lang="en-US" sz="1400" b="1" dirty="0">
                <a:solidFill>
                  <a:schemeClr val="accent4">
                    <a:lumMod val="75000"/>
                  </a:schemeClr>
                </a:solidFill>
              </a:rPr>
              <a:t>The box below will appear at the bottom of the spotting page provided you are logged into POTA. Click and the window to the right pops up.</a:t>
            </a:r>
            <a:endParaRPr lang="en-US" b="1" dirty="0">
              <a:solidFill>
                <a:schemeClr val="accent4">
                  <a:lumMod val="75000"/>
                </a:schemeClr>
              </a:solidFill>
            </a:endParaRPr>
          </a:p>
        </p:txBody>
      </p:sp>
    </p:spTree>
    <p:extLst>
      <p:ext uri="{BB962C8B-B14F-4D97-AF65-F5344CB8AC3E}">
        <p14:creationId xmlns:p14="http://schemas.microsoft.com/office/powerpoint/2010/main" val="12543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6F41F-3425-53F5-86FB-6102CCA0EBB3}"/>
              </a:ext>
            </a:extLst>
          </p:cNvPr>
          <p:cNvSpPr>
            <a:spLocks noGrp="1"/>
          </p:cNvSpPr>
          <p:nvPr>
            <p:ph type="title"/>
          </p:nvPr>
        </p:nvSpPr>
        <p:spPr/>
        <p:txBody>
          <a:bodyPr/>
          <a:lstStyle/>
          <a:p>
            <a:r>
              <a:rPr lang="en-US" dirty="0"/>
              <a:t>Activating – Park to Park</a:t>
            </a:r>
          </a:p>
        </p:txBody>
      </p:sp>
      <p:sp>
        <p:nvSpPr>
          <p:cNvPr id="3" name="Content Placeholder 2">
            <a:extLst>
              <a:ext uri="{FF2B5EF4-FFF2-40B4-BE49-F238E27FC236}">
                <a16:creationId xmlns:a16="http://schemas.microsoft.com/office/drawing/2014/main" id="{82F26DE4-37EC-8811-596A-898E6E06660C}"/>
              </a:ext>
            </a:extLst>
          </p:cNvPr>
          <p:cNvSpPr>
            <a:spLocks noGrp="1"/>
          </p:cNvSpPr>
          <p:nvPr>
            <p:ph idx="1"/>
          </p:nvPr>
        </p:nvSpPr>
        <p:spPr/>
        <p:txBody>
          <a:bodyPr/>
          <a:lstStyle/>
          <a:p>
            <a:pPr marL="0" indent="0">
              <a:buNone/>
            </a:pPr>
            <a:r>
              <a:rPr lang="en-US" dirty="0"/>
              <a:t>If this is your first time to try an activation, you may want to try to contact other parks. This is a hybrid HUNTER-ACTIVATOR scenario, but since you are at a park, you are technically activating.</a:t>
            </a:r>
          </a:p>
          <a:p>
            <a:pPr marL="0" indent="0">
              <a:buNone/>
            </a:pPr>
            <a:r>
              <a:rPr lang="en-US" dirty="0"/>
              <a:t>“Troll” through the POTA spots on the POTA APP or within HAMRS. (HAMRS may run a little behind the APP or may not be available if you have no internet connection.)</a:t>
            </a:r>
          </a:p>
          <a:p>
            <a:pPr marL="0" indent="0">
              <a:buNone/>
            </a:pPr>
            <a:r>
              <a:rPr lang="en-US" dirty="0"/>
              <a:t>When you find a station you can hear, wait for an opportunity and then pounce! Remember, you are fighting a potential pile-up.</a:t>
            </a:r>
          </a:p>
        </p:txBody>
      </p:sp>
    </p:spTree>
    <p:extLst>
      <p:ext uri="{BB962C8B-B14F-4D97-AF65-F5344CB8AC3E}">
        <p14:creationId xmlns:p14="http://schemas.microsoft.com/office/powerpoint/2010/main" val="106082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6F41F-3425-53F5-86FB-6102CCA0EBB3}"/>
              </a:ext>
            </a:extLst>
          </p:cNvPr>
          <p:cNvSpPr>
            <a:spLocks noGrp="1"/>
          </p:cNvSpPr>
          <p:nvPr>
            <p:ph type="title"/>
          </p:nvPr>
        </p:nvSpPr>
        <p:spPr/>
        <p:txBody>
          <a:bodyPr/>
          <a:lstStyle/>
          <a:p>
            <a:r>
              <a:rPr lang="en-US" dirty="0"/>
              <a:t>Activating – Final Thoughts</a:t>
            </a:r>
          </a:p>
        </p:txBody>
      </p:sp>
      <p:sp>
        <p:nvSpPr>
          <p:cNvPr id="3" name="Content Placeholder 2">
            <a:extLst>
              <a:ext uri="{FF2B5EF4-FFF2-40B4-BE49-F238E27FC236}">
                <a16:creationId xmlns:a16="http://schemas.microsoft.com/office/drawing/2014/main" id="{82F26DE4-37EC-8811-596A-898E6E06660C}"/>
              </a:ext>
            </a:extLst>
          </p:cNvPr>
          <p:cNvSpPr>
            <a:spLocks noGrp="1"/>
          </p:cNvSpPr>
          <p:nvPr>
            <p:ph idx="1"/>
          </p:nvPr>
        </p:nvSpPr>
        <p:spPr/>
        <p:txBody>
          <a:bodyPr>
            <a:normAutofit lnSpcReduction="10000"/>
          </a:bodyPr>
          <a:lstStyle/>
          <a:p>
            <a:r>
              <a:rPr lang="en-US" dirty="0"/>
              <a:t>Ten contacts are required to </a:t>
            </a:r>
            <a:r>
              <a:rPr lang="en-US" b="1" i="1" u="sng" dirty="0"/>
              <a:t>activate</a:t>
            </a:r>
            <a:r>
              <a:rPr lang="en-US" dirty="0"/>
              <a:t> a park. Is it a big deal if you don’t activate? No. However, you should upload your log regardless of the number of contacts you made. (Unless you made none. </a:t>
            </a:r>
            <a:r>
              <a:rPr lang="en-US" dirty="0">
                <a:sym typeface="Wingdings" panose="05000000000000000000" pitchFamily="2" charset="2"/>
              </a:rPr>
              <a:t>)</a:t>
            </a:r>
          </a:p>
          <a:p>
            <a:r>
              <a:rPr lang="en-US" dirty="0">
                <a:sym typeface="Wingdings" panose="05000000000000000000" pitchFamily="2" charset="2"/>
              </a:rPr>
              <a:t>Do you want to stop at 10? I don’t.</a:t>
            </a:r>
          </a:p>
          <a:p>
            <a:r>
              <a:rPr lang="en-US" dirty="0">
                <a:sym typeface="Wingdings" panose="05000000000000000000" pitchFamily="2" charset="2"/>
              </a:rPr>
              <a:t>It takes much longer to get 10 contacts by hunting while within a park instead of spotting yourself and calling CQ POTA!</a:t>
            </a:r>
          </a:p>
          <a:p>
            <a:r>
              <a:rPr lang="en-US" dirty="0">
                <a:sym typeface="Wingdings" panose="05000000000000000000" pitchFamily="2" charset="2"/>
              </a:rPr>
              <a:t>If you are an Amateur Extra, you may want to start your activation in the Extra bands to avoid huge pileups and work at a less hectic pace. </a:t>
            </a:r>
          </a:p>
          <a:p>
            <a:r>
              <a:rPr lang="en-US" dirty="0">
                <a:sym typeface="Wingdings" panose="05000000000000000000" pitchFamily="2" charset="2"/>
              </a:rPr>
              <a:t>At completion of your activation, RE-SPOT yourself and put “QRT” in the comment to indicate you have completed your activation.</a:t>
            </a:r>
          </a:p>
          <a:p>
            <a:pPr marL="0" indent="0">
              <a:buNone/>
            </a:pPr>
            <a:endParaRPr lang="en-US" dirty="0"/>
          </a:p>
        </p:txBody>
      </p:sp>
    </p:spTree>
    <p:extLst>
      <p:ext uri="{BB962C8B-B14F-4D97-AF65-F5344CB8AC3E}">
        <p14:creationId xmlns:p14="http://schemas.microsoft.com/office/powerpoint/2010/main" val="413667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ADF86FF5-8305-D3F4-C1FE-E0E5D08ADEE5}"/>
              </a:ext>
            </a:extLst>
          </p:cNvPr>
          <p:cNvPicPr>
            <a:picLocks noGrp="1" noChangeAspect="1"/>
          </p:cNvPicPr>
          <p:nvPr>
            <p:ph idx="1"/>
          </p:nvPr>
        </p:nvPicPr>
        <p:blipFill>
          <a:blip r:embed="rId3"/>
          <a:stretch>
            <a:fillRect/>
          </a:stretch>
        </p:blipFill>
        <p:spPr>
          <a:xfrm>
            <a:off x="1559880" y="2904573"/>
            <a:ext cx="9069066" cy="3953427"/>
          </a:xfrm>
        </p:spPr>
      </p:pic>
      <p:sp>
        <p:nvSpPr>
          <p:cNvPr id="2" name="Title 1">
            <a:extLst>
              <a:ext uri="{FF2B5EF4-FFF2-40B4-BE49-F238E27FC236}">
                <a16:creationId xmlns:a16="http://schemas.microsoft.com/office/drawing/2014/main" id="{F60F9DFD-F4EB-BDE9-58B9-66004F35DEBF}"/>
              </a:ext>
            </a:extLst>
          </p:cNvPr>
          <p:cNvSpPr>
            <a:spLocks noGrp="1"/>
          </p:cNvSpPr>
          <p:nvPr>
            <p:ph type="title"/>
          </p:nvPr>
        </p:nvSpPr>
        <p:spPr/>
        <p:txBody>
          <a:bodyPr/>
          <a:lstStyle/>
          <a:p>
            <a:r>
              <a:rPr lang="en-US" dirty="0"/>
              <a:t>Submitting Your Logs</a:t>
            </a:r>
          </a:p>
        </p:txBody>
      </p:sp>
      <p:sp>
        <p:nvSpPr>
          <p:cNvPr id="6" name="TextBox 5">
            <a:extLst>
              <a:ext uri="{FF2B5EF4-FFF2-40B4-BE49-F238E27FC236}">
                <a16:creationId xmlns:a16="http://schemas.microsoft.com/office/drawing/2014/main" id="{6F5B933B-F4A2-EC3E-2F26-1F28FA9536FB}"/>
              </a:ext>
            </a:extLst>
          </p:cNvPr>
          <p:cNvSpPr txBox="1"/>
          <p:nvPr/>
        </p:nvSpPr>
        <p:spPr>
          <a:xfrm>
            <a:off x="8990012" y="4876800"/>
            <a:ext cx="1524000" cy="1893332"/>
          </a:xfrm>
          <a:prstGeom prst="rect">
            <a:avLst/>
          </a:prstGeom>
          <a:noFill/>
          <a:ln w="38100">
            <a:solidFill>
              <a:srgbClr val="FF0000"/>
            </a:solidFill>
          </a:ln>
        </p:spPr>
        <p:txBody>
          <a:bodyPr wrap="square" rtlCol="0">
            <a:spAutoFit/>
          </a:bodyPr>
          <a:lstStyle/>
          <a:p>
            <a:endParaRPr lang="en-US" b="1" dirty="0">
              <a:solidFill>
                <a:schemeClr val="accent4">
                  <a:lumMod val="75000"/>
                </a:schemeClr>
              </a:solidFill>
            </a:endParaRPr>
          </a:p>
        </p:txBody>
      </p:sp>
      <p:sp>
        <p:nvSpPr>
          <p:cNvPr id="7" name="TextBox 6">
            <a:extLst>
              <a:ext uri="{FF2B5EF4-FFF2-40B4-BE49-F238E27FC236}">
                <a16:creationId xmlns:a16="http://schemas.microsoft.com/office/drawing/2014/main" id="{02F850E8-9C7F-2672-4D17-C5B33BCCBF22}"/>
              </a:ext>
            </a:extLst>
          </p:cNvPr>
          <p:cNvSpPr txBox="1"/>
          <p:nvPr/>
        </p:nvSpPr>
        <p:spPr>
          <a:xfrm>
            <a:off x="1751012" y="4877656"/>
            <a:ext cx="7239000" cy="369332"/>
          </a:xfrm>
          <a:prstGeom prst="rect">
            <a:avLst/>
          </a:prstGeom>
          <a:noFill/>
          <a:ln w="38100">
            <a:solidFill>
              <a:srgbClr val="FF0000"/>
            </a:solidFill>
          </a:ln>
        </p:spPr>
        <p:txBody>
          <a:bodyPr wrap="square" rtlCol="0">
            <a:spAutoFit/>
          </a:bodyPr>
          <a:lstStyle/>
          <a:p>
            <a:endParaRPr lang="en-US" b="1" dirty="0">
              <a:solidFill>
                <a:schemeClr val="accent4">
                  <a:lumMod val="75000"/>
                </a:schemeClr>
              </a:solidFill>
            </a:endParaRPr>
          </a:p>
        </p:txBody>
      </p:sp>
      <p:sp>
        <p:nvSpPr>
          <p:cNvPr id="8" name="TextBox 7">
            <a:extLst>
              <a:ext uri="{FF2B5EF4-FFF2-40B4-BE49-F238E27FC236}">
                <a16:creationId xmlns:a16="http://schemas.microsoft.com/office/drawing/2014/main" id="{828AA8F6-BDD5-4D22-B972-6A036E65E44A}"/>
              </a:ext>
            </a:extLst>
          </p:cNvPr>
          <p:cNvSpPr txBox="1"/>
          <p:nvPr/>
        </p:nvSpPr>
        <p:spPr>
          <a:xfrm>
            <a:off x="8990012" y="5898650"/>
            <a:ext cx="1524000" cy="369332"/>
          </a:xfrm>
          <a:prstGeom prst="rect">
            <a:avLst/>
          </a:prstGeom>
          <a:solidFill>
            <a:srgbClr val="FFFF00">
              <a:alpha val="34902"/>
            </a:srgbClr>
          </a:solidFill>
          <a:ln w="38100">
            <a:solidFill>
              <a:srgbClr val="FF0000"/>
            </a:solidFill>
          </a:ln>
        </p:spPr>
        <p:txBody>
          <a:bodyPr wrap="square" rtlCol="0">
            <a:spAutoFit/>
          </a:bodyPr>
          <a:lstStyle/>
          <a:p>
            <a:endParaRPr lang="en-US" b="1" dirty="0">
              <a:solidFill>
                <a:schemeClr val="accent4">
                  <a:lumMod val="75000"/>
                </a:schemeClr>
              </a:solidFill>
            </a:endParaRPr>
          </a:p>
        </p:txBody>
      </p:sp>
      <p:sp>
        <p:nvSpPr>
          <p:cNvPr id="10" name="Content Placeholder 2">
            <a:extLst>
              <a:ext uri="{FF2B5EF4-FFF2-40B4-BE49-F238E27FC236}">
                <a16:creationId xmlns:a16="http://schemas.microsoft.com/office/drawing/2014/main" id="{920ECB58-A169-8060-8246-2A634C88FCB4}"/>
              </a:ext>
            </a:extLst>
          </p:cNvPr>
          <p:cNvSpPr txBox="1">
            <a:spLocks/>
          </p:cNvSpPr>
          <p:nvPr/>
        </p:nvSpPr>
        <p:spPr>
          <a:xfrm>
            <a:off x="1522413" y="1752600"/>
            <a:ext cx="9144000" cy="999573"/>
          </a:xfrm>
          <a:prstGeom prst="rect">
            <a:avLst/>
          </a:prstGeom>
        </p:spPr>
        <p:txBody>
          <a:bodyPr vert="horz" lIns="91440" tIns="45720" rIns="91440" bIns="45720" rtlCol="0">
            <a:normAutofit lnSpcReduction="10000"/>
          </a:bodyPr>
          <a:lst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baseline="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baseline="0">
                <a:solidFill>
                  <a:schemeClr val="tx1"/>
                </a:solidFill>
                <a:latin typeface="+mn-lt"/>
                <a:ea typeface="+mn-ea"/>
                <a:cs typeface="+mn-cs"/>
              </a:defRPr>
            </a:lvl9pPr>
          </a:lstStyle>
          <a:p>
            <a:pPr marL="0" indent="0">
              <a:buNone/>
            </a:pPr>
            <a:r>
              <a:rPr lang="en-US" dirty="0"/>
              <a:t>From HAMRS, change your view to the Logbooks page. Then click on the settings / gear wheel corresponding to the logbook you want to export. Then click “Export .ADI”</a:t>
            </a:r>
          </a:p>
        </p:txBody>
      </p:sp>
    </p:spTree>
    <p:extLst>
      <p:ext uri="{BB962C8B-B14F-4D97-AF65-F5344CB8AC3E}">
        <p14:creationId xmlns:p14="http://schemas.microsoft.com/office/powerpoint/2010/main" val="23003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omputer&#10;&#10;Description automatically generated">
            <a:extLst>
              <a:ext uri="{FF2B5EF4-FFF2-40B4-BE49-F238E27FC236}">
                <a16:creationId xmlns:a16="http://schemas.microsoft.com/office/drawing/2014/main" id="{8BF64CC8-5825-CDB3-F315-1399994304F4}"/>
              </a:ext>
            </a:extLst>
          </p:cNvPr>
          <p:cNvPicPr>
            <a:picLocks noChangeAspect="1"/>
          </p:cNvPicPr>
          <p:nvPr/>
        </p:nvPicPr>
        <p:blipFill>
          <a:blip r:embed="rId3"/>
          <a:stretch>
            <a:fillRect/>
          </a:stretch>
        </p:blipFill>
        <p:spPr>
          <a:xfrm>
            <a:off x="2284412" y="2362200"/>
            <a:ext cx="8476400" cy="4495800"/>
          </a:xfrm>
          <a:prstGeom prst="rect">
            <a:avLst/>
          </a:prstGeom>
        </p:spPr>
      </p:pic>
      <p:pic>
        <p:nvPicPr>
          <p:cNvPr id="7" name="Picture 6" descr="A screenshot of a log upload menu&#10;&#10;Description automatically generated">
            <a:extLst>
              <a:ext uri="{FF2B5EF4-FFF2-40B4-BE49-F238E27FC236}">
                <a16:creationId xmlns:a16="http://schemas.microsoft.com/office/drawing/2014/main" id="{626135BB-7DA7-3274-3152-5F7A7A8C1162}"/>
              </a:ext>
            </a:extLst>
          </p:cNvPr>
          <p:cNvPicPr>
            <a:picLocks noChangeAspect="1"/>
          </p:cNvPicPr>
          <p:nvPr/>
        </p:nvPicPr>
        <p:blipFill>
          <a:blip r:embed="rId4"/>
          <a:stretch>
            <a:fillRect/>
          </a:stretch>
        </p:blipFill>
        <p:spPr>
          <a:xfrm>
            <a:off x="0" y="1504906"/>
            <a:ext cx="1606563" cy="5276894"/>
          </a:xfrm>
          <a:prstGeom prst="rect">
            <a:avLst/>
          </a:prstGeom>
        </p:spPr>
      </p:pic>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Submitting Your Logs</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Within the POTA app locate the “</a:t>
            </a:r>
            <a:r>
              <a:rPr lang="en-US" dirty="0">
                <a:hlinkClick r:id="rId5"/>
              </a:rPr>
              <a:t>My Log Uploads</a:t>
            </a:r>
            <a:r>
              <a:rPr lang="en-US" dirty="0"/>
              <a:t>” page</a:t>
            </a:r>
          </a:p>
        </p:txBody>
      </p:sp>
      <p:pic>
        <p:nvPicPr>
          <p:cNvPr id="6" name="Picture 5">
            <a:extLst>
              <a:ext uri="{FF2B5EF4-FFF2-40B4-BE49-F238E27FC236}">
                <a16:creationId xmlns:a16="http://schemas.microsoft.com/office/drawing/2014/main" id="{FAD4668B-D40C-BC53-B779-DE6E0E04F5BD}"/>
              </a:ext>
            </a:extLst>
          </p:cNvPr>
          <p:cNvPicPr>
            <a:picLocks noChangeAspect="1"/>
          </p:cNvPicPr>
          <p:nvPr/>
        </p:nvPicPr>
        <p:blipFill>
          <a:blip r:embed="rId6"/>
          <a:stretch>
            <a:fillRect/>
          </a:stretch>
        </p:blipFill>
        <p:spPr>
          <a:xfrm>
            <a:off x="-7951" y="3962400"/>
            <a:ext cx="1606563" cy="304800"/>
          </a:xfrm>
          <a:prstGeom prst="rect">
            <a:avLst/>
          </a:prstGeom>
        </p:spPr>
      </p:pic>
      <p:sp>
        <p:nvSpPr>
          <p:cNvPr id="25" name="Arrow: Left 24">
            <a:extLst>
              <a:ext uri="{FF2B5EF4-FFF2-40B4-BE49-F238E27FC236}">
                <a16:creationId xmlns:a16="http://schemas.microsoft.com/office/drawing/2014/main" id="{FD4808DC-241C-9B00-96DB-4EB6770A009A}"/>
              </a:ext>
            </a:extLst>
          </p:cNvPr>
          <p:cNvSpPr/>
          <p:nvPr/>
        </p:nvSpPr>
        <p:spPr>
          <a:xfrm>
            <a:off x="1550548" y="2309750"/>
            <a:ext cx="1014914" cy="487443"/>
          </a:xfrm>
          <a:prstGeom prst="leftArrow">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3" name="TextBox 12">
            <a:extLst>
              <a:ext uri="{FF2B5EF4-FFF2-40B4-BE49-F238E27FC236}">
                <a16:creationId xmlns:a16="http://schemas.microsoft.com/office/drawing/2014/main" id="{68AE4C4A-BC52-812D-5CB8-B959729D1134}"/>
              </a:ext>
            </a:extLst>
          </p:cNvPr>
          <p:cNvSpPr txBox="1"/>
          <p:nvPr/>
        </p:nvSpPr>
        <p:spPr>
          <a:xfrm>
            <a:off x="2436812" y="2895600"/>
            <a:ext cx="8153400" cy="762000"/>
          </a:xfrm>
          <a:prstGeom prst="rect">
            <a:avLst/>
          </a:prstGeom>
          <a:noFill/>
          <a:ln w="38100">
            <a:solidFill>
              <a:schemeClr val="accent4"/>
            </a:solidFill>
          </a:ln>
        </p:spPr>
        <p:txBody>
          <a:bodyPr wrap="square" rtlCol="0">
            <a:spAutoFit/>
          </a:bodyPr>
          <a:lstStyle/>
          <a:p>
            <a:endParaRPr lang="en-US" dirty="0"/>
          </a:p>
        </p:txBody>
      </p:sp>
    </p:spTree>
    <p:extLst>
      <p:ext uri="{BB962C8B-B14F-4D97-AF65-F5344CB8AC3E}">
        <p14:creationId xmlns:p14="http://schemas.microsoft.com/office/powerpoint/2010/main" val="333485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804BF-22D2-ED7F-49C0-D1FDB0357BE3}"/>
              </a:ext>
            </a:extLst>
          </p:cNvPr>
          <p:cNvSpPr>
            <a:spLocks noGrp="1"/>
          </p:cNvSpPr>
          <p:nvPr>
            <p:ph type="title"/>
          </p:nvPr>
        </p:nvSpPr>
        <p:spPr/>
        <p:txBody>
          <a:bodyPr/>
          <a:lstStyle/>
          <a:p>
            <a:r>
              <a:rPr lang="en-US" dirty="0"/>
              <a:t>Awards</a:t>
            </a:r>
          </a:p>
        </p:txBody>
      </p:sp>
      <p:sp>
        <p:nvSpPr>
          <p:cNvPr id="3" name="Content Placeholder 2">
            <a:extLst>
              <a:ext uri="{FF2B5EF4-FFF2-40B4-BE49-F238E27FC236}">
                <a16:creationId xmlns:a16="http://schemas.microsoft.com/office/drawing/2014/main" id="{B3436EF9-85FC-3653-3FF0-85550D830F0D}"/>
              </a:ext>
            </a:extLst>
          </p:cNvPr>
          <p:cNvSpPr>
            <a:spLocks noGrp="1"/>
          </p:cNvSpPr>
          <p:nvPr>
            <p:ph idx="1"/>
          </p:nvPr>
        </p:nvSpPr>
        <p:spPr>
          <a:xfrm>
            <a:off x="1522413" y="1905000"/>
            <a:ext cx="9144000" cy="2209800"/>
          </a:xfrm>
        </p:spPr>
        <p:txBody>
          <a:bodyPr>
            <a:normAutofit lnSpcReduction="10000"/>
          </a:bodyPr>
          <a:lstStyle/>
          <a:p>
            <a:pPr marL="0" indent="0">
              <a:buNone/>
            </a:pPr>
            <a:r>
              <a:rPr lang="en-US" dirty="0"/>
              <a:t>“Parks on the Air recognizes your dedication with awards available to Activators and Hunters:</a:t>
            </a:r>
          </a:p>
          <a:p>
            <a:pPr marL="0" indent="0">
              <a:buNone/>
            </a:pPr>
            <a:r>
              <a:rPr lang="en-US" dirty="0"/>
              <a:t>To get yours, just Login and go to My Stats and Awards Issued. Click on the award link to download it. We are currently adding more awards that are not available there yet, so that you can download them at any time.”</a:t>
            </a:r>
          </a:p>
        </p:txBody>
      </p:sp>
      <p:sp>
        <p:nvSpPr>
          <p:cNvPr id="4" name="TextBox 3">
            <a:extLst>
              <a:ext uri="{FF2B5EF4-FFF2-40B4-BE49-F238E27FC236}">
                <a16:creationId xmlns:a16="http://schemas.microsoft.com/office/drawing/2014/main" id="{77AF57A6-E7FF-F393-D7F8-C334C4B69D0A}"/>
              </a:ext>
            </a:extLst>
          </p:cNvPr>
          <p:cNvSpPr txBox="1"/>
          <p:nvPr/>
        </p:nvSpPr>
        <p:spPr>
          <a:xfrm>
            <a:off x="74612" y="6477000"/>
            <a:ext cx="2514600" cy="276999"/>
          </a:xfrm>
          <a:prstGeom prst="rect">
            <a:avLst/>
          </a:prstGeom>
          <a:noFill/>
        </p:spPr>
        <p:txBody>
          <a:bodyPr wrap="square" rtlCol="0">
            <a:spAutoFit/>
          </a:bodyPr>
          <a:lstStyle/>
          <a:p>
            <a:r>
              <a:rPr lang="en-US" sz="1200" dirty="0">
                <a:solidFill>
                  <a:schemeClr val="tx2"/>
                </a:solidFill>
              </a:rPr>
              <a:t>Quoted text from the POTA website</a:t>
            </a:r>
          </a:p>
        </p:txBody>
      </p:sp>
      <p:pic>
        <p:nvPicPr>
          <p:cNvPr id="10" name="Picture 9" descr="A screenshot of a news&#10;&#10;Description automatically generated">
            <a:extLst>
              <a:ext uri="{FF2B5EF4-FFF2-40B4-BE49-F238E27FC236}">
                <a16:creationId xmlns:a16="http://schemas.microsoft.com/office/drawing/2014/main" id="{2316442B-5FD0-6363-E522-093ED6100248}"/>
              </a:ext>
            </a:extLst>
          </p:cNvPr>
          <p:cNvPicPr>
            <a:picLocks noChangeAspect="1"/>
          </p:cNvPicPr>
          <p:nvPr/>
        </p:nvPicPr>
        <p:blipFill>
          <a:blip r:embed="rId3"/>
          <a:stretch>
            <a:fillRect/>
          </a:stretch>
        </p:blipFill>
        <p:spPr>
          <a:xfrm>
            <a:off x="1473105" y="4724400"/>
            <a:ext cx="4011707" cy="1143000"/>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FE193D82-A2E5-B444-783E-F84D4421A13E}"/>
              </a:ext>
            </a:extLst>
          </p:cNvPr>
          <p:cNvPicPr>
            <a:picLocks noChangeAspect="1"/>
          </p:cNvPicPr>
          <p:nvPr/>
        </p:nvPicPr>
        <p:blipFill>
          <a:blip r:embed="rId4"/>
          <a:stretch>
            <a:fillRect/>
          </a:stretch>
        </p:blipFill>
        <p:spPr>
          <a:xfrm>
            <a:off x="5765589" y="3810000"/>
            <a:ext cx="4824623" cy="3047999"/>
          </a:xfrm>
          <a:prstGeom prst="rect">
            <a:avLst/>
          </a:prstGeom>
        </p:spPr>
      </p:pic>
    </p:spTree>
    <p:extLst>
      <p:ext uri="{BB962C8B-B14F-4D97-AF65-F5344CB8AC3E}">
        <p14:creationId xmlns:p14="http://schemas.microsoft.com/office/powerpoint/2010/main" val="196531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1FE56-7B36-5B15-E409-C07816B6CAA2}"/>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8FDE2D5B-5EB8-E906-0147-96FCDC091223}"/>
              </a:ext>
            </a:extLst>
          </p:cNvPr>
          <p:cNvSpPr>
            <a:spLocks noGrp="1"/>
          </p:cNvSpPr>
          <p:nvPr>
            <p:ph idx="1"/>
          </p:nvPr>
        </p:nvSpPr>
        <p:spPr/>
        <p:txBody>
          <a:bodyPr/>
          <a:lstStyle/>
          <a:p>
            <a:r>
              <a:rPr lang="en-US" dirty="0"/>
              <a:t>Create an account with the </a:t>
            </a:r>
            <a:r>
              <a:rPr lang="en-US" dirty="0">
                <a:hlinkClick r:id="rId3"/>
              </a:rPr>
              <a:t>Parks on the Air </a:t>
            </a:r>
            <a:r>
              <a:rPr lang="en-US" dirty="0"/>
              <a:t>web site</a:t>
            </a:r>
          </a:p>
          <a:p>
            <a:r>
              <a:rPr lang="en-US" dirty="0"/>
              <a:t>Read the rules and the Docs!!!!</a:t>
            </a:r>
          </a:p>
          <a:p>
            <a:r>
              <a:rPr lang="en-US" dirty="0"/>
              <a:t>Learn how to use the POTA app</a:t>
            </a:r>
          </a:p>
          <a:p>
            <a:r>
              <a:rPr lang="en-US" dirty="0"/>
              <a:t>Do some hunting from home</a:t>
            </a:r>
          </a:p>
          <a:p>
            <a:r>
              <a:rPr lang="en-US" dirty="0"/>
              <a:t>Go with a friend to do an activation</a:t>
            </a:r>
          </a:p>
          <a:p>
            <a:r>
              <a:rPr lang="en-US" dirty="0"/>
              <a:t>Go by yourself to do an activation</a:t>
            </a:r>
          </a:p>
          <a:p>
            <a:r>
              <a:rPr lang="en-US" dirty="0"/>
              <a:t>Take a friend to show them how to do an activation!</a:t>
            </a:r>
          </a:p>
        </p:txBody>
      </p:sp>
      <p:pic>
        <p:nvPicPr>
          <p:cNvPr id="4" name="Picture 3">
            <a:extLst>
              <a:ext uri="{FF2B5EF4-FFF2-40B4-BE49-F238E27FC236}">
                <a16:creationId xmlns:a16="http://schemas.microsoft.com/office/drawing/2014/main" id="{6542E336-0671-892B-5001-756E4914AC71}"/>
              </a:ext>
            </a:extLst>
          </p:cNvPr>
          <p:cNvPicPr>
            <a:picLocks noChangeAspect="1"/>
          </p:cNvPicPr>
          <p:nvPr/>
        </p:nvPicPr>
        <p:blipFill>
          <a:blip r:embed="rId4"/>
          <a:stretch>
            <a:fillRect/>
          </a:stretch>
        </p:blipFill>
        <p:spPr>
          <a:xfrm>
            <a:off x="6398244" y="2286000"/>
            <a:ext cx="5790581" cy="2971800"/>
          </a:xfrm>
          <a:prstGeom prst="rect">
            <a:avLst/>
          </a:prstGeom>
        </p:spPr>
      </p:pic>
      <p:sp>
        <p:nvSpPr>
          <p:cNvPr id="5" name="Rectangle 4">
            <a:extLst>
              <a:ext uri="{FF2B5EF4-FFF2-40B4-BE49-F238E27FC236}">
                <a16:creationId xmlns:a16="http://schemas.microsoft.com/office/drawing/2014/main" id="{9C8A3ADA-563E-CD0D-B2AE-C1620B531BBA}"/>
              </a:ext>
            </a:extLst>
          </p:cNvPr>
          <p:cNvSpPr/>
          <p:nvPr/>
        </p:nvSpPr>
        <p:spPr>
          <a:xfrm>
            <a:off x="7694612" y="3886201"/>
            <a:ext cx="1600200" cy="1295400"/>
          </a:xfrm>
          <a:prstGeom prst="rect">
            <a:avLst/>
          </a:prstGeom>
          <a:noFill/>
          <a:ln w="57150">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544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map with blue pins connected to each other&#10;&#10;Description automatically generated">
            <a:extLst>
              <a:ext uri="{FF2B5EF4-FFF2-40B4-BE49-F238E27FC236}">
                <a16:creationId xmlns:a16="http://schemas.microsoft.com/office/drawing/2014/main" id="{8BD2DE8A-A7C3-CD25-3E70-327725BC0C54}"/>
              </a:ext>
            </a:extLst>
          </p:cNvPr>
          <p:cNvPicPr>
            <a:picLocks noChangeAspect="1"/>
          </p:cNvPicPr>
          <p:nvPr/>
        </p:nvPicPr>
        <p:blipFill>
          <a:blip r:embed="rId3"/>
          <a:stretch>
            <a:fillRect/>
          </a:stretch>
        </p:blipFill>
        <p:spPr>
          <a:xfrm>
            <a:off x="-9294" y="1600200"/>
            <a:ext cx="6941906" cy="5228689"/>
          </a:xfrm>
          <a:prstGeom prst="rect">
            <a:avLst/>
          </a:prstGeom>
        </p:spPr>
      </p:pic>
      <p:sp>
        <p:nvSpPr>
          <p:cNvPr id="2" name="Title 1">
            <a:extLst>
              <a:ext uri="{FF2B5EF4-FFF2-40B4-BE49-F238E27FC236}">
                <a16:creationId xmlns:a16="http://schemas.microsoft.com/office/drawing/2014/main" id="{4CCECCC6-9CB1-0AAF-43A9-2BCE8F4526BF}"/>
              </a:ext>
            </a:extLst>
          </p:cNvPr>
          <p:cNvSpPr>
            <a:spLocks noGrp="1"/>
          </p:cNvSpPr>
          <p:nvPr>
            <p:ph type="title"/>
          </p:nvPr>
        </p:nvSpPr>
        <p:spPr/>
        <p:txBody>
          <a:bodyPr/>
          <a:lstStyle/>
          <a:p>
            <a:r>
              <a:rPr lang="en-US" dirty="0"/>
              <a:t>Mapping Your Contacts</a:t>
            </a:r>
          </a:p>
        </p:txBody>
      </p:sp>
      <p:pic>
        <p:nvPicPr>
          <p:cNvPr id="5" name="Content Placeholder 4" descr="A map of the world&#10;&#10;Description automatically generated">
            <a:extLst>
              <a:ext uri="{FF2B5EF4-FFF2-40B4-BE49-F238E27FC236}">
                <a16:creationId xmlns:a16="http://schemas.microsoft.com/office/drawing/2014/main" id="{7AFF7E6D-4C31-B546-E82E-1F3ADF98D838}"/>
              </a:ext>
            </a:extLst>
          </p:cNvPr>
          <p:cNvPicPr>
            <a:picLocks noGrp="1" noChangeAspect="1"/>
          </p:cNvPicPr>
          <p:nvPr>
            <p:ph idx="1"/>
          </p:nvPr>
        </p:nvPicPr>
        <p:blipFill>
          <a:blip r:embed="rId4"/>
          <a:stretch>
            <a:fillRect/>
          </a:stretch>
        </p:blipFill>
        <p:spPr>
          <a:xfrm>
            <a:off x="6608224" y="1600200"/>
            <a:ext cx="5580602" cy="2118173"/>
          </a:xfrm>
        </p:spPr>
      </p:pic>
      <p:pic>
        <p:nvPicPr>
          <p:cNvPr id="7" name="Picture 6" descr="A map with blue pins and white text&#10;&#10;Description automatically generated">
            <a:extLst>
              <a:ext uri="{FF2B5EF4-FFF2-40B4-BE49-F238E27FC236}">
                <a16:creationId xmlns:a16="http://schemas.microsoft.com/office/drawing/2014/main" id="{1B5F2483-141E-85DA-C4BF-F3CB3A34CD6D}"/>
              </a:ext>
            </a:extLst>
          </p:cNvPr>
          <p:cNvPicPr>
            <a:picLocks noChangeAspect="1"/>
          </p:cNvPicPr>
          <p:nvPr/>
        </p:nvPicPr>
        <p:blipFill>
          <a:blip r:embed="rId5"/>
          <a:stretch>
            <a:fillRect/>
          </a:stretch>
        </p:blipFill>
        <p:spPr>
          <a:xfrm>
            <a:off x="6932612" y="3718374"/>
            <a:ext cx="5256213" cy="3110516"/>
          </a:xfrm>
          <a:prstGeom prst="rect">
            <a:avLst/>
          </a:prstGeom>
        </p:spPr>
      </p:pic>
    </p:spTree>
    <p:extLst>
      <p:ext uri="{BB962C8B-B14F-4D97-AF65-F5344CB8AC3E}">
        <p14:creationId xmlns:p14="http://schemas.microsoft.com/office/powerpoint/2010/main" val="1735066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58FD76-6157-458E-225B-70EF8FBFD3F9}"/>
              </a:ext>
            </a:extLst>
          </p:cNvPr>
          <p:cNvSpPr>
            <a:spLocks noGrp="1"/>
          </p:cNvSpPr>
          <p:nvPr>
            <p:ph type="title"/>
          </p:nvPr>
        </p:nvSpPr>
        <p:spPr/>
        <p:txBody>
          <a:bodyPr/>
          <a:lstStyle/>
          <a:p>
            <a:r>
              <a:rPr lang="en-US" dirty="0"/>
              <a:t>POTA Communications</a:t>
            </a:r>
          </a:p>
        </p:txBody>
      </p:sp>
      <p:sp>
        <p:nvSpPr>
          <p:cNvPr id="3" name="Content Placeholder 2">
            <a:extLst>
              <a:ext uri="{FF2B5EF4-FFF2-40B4-BE49-F238E27FC236}">
                <a16:creationId xmlns:a16="http://schemas.microsoft.com/office/drawing/2014/main" id="{FEFD0E8F-DB87-0BCC-68EF-82B169652C93}"/>
              </a:ext>
            </a:extLst>
          </p:cNvPr>
          <p:cNvSpPr>
            <a:spLocks noGrp="1"/>
          </p:cNvSpPr>
          <p:nvPr>
            <p:ph idx="1"/>
          </p:nvPr>
        </p:nvSpPr>
        <p:spPr/>
        <p:txBody>
          <a:bodyPr/>
          <a:lstStyle/>
          <a:p>
            <a:pPr marL="0" indent="0">
              <a:buNone/>
            </a:pPr>
            <a:r>
              <a:rPr lang="en-US" dirty="0"/>
              <a:t>Other communication platforms for POTA activities you may want to examine:</a:t>
            </a:r>
          </a:p>
          <a:p>
            <a:r>
              <a:rPr lang="en-US" dirty="0"/>
              <a:t>Discord</a:t>
            </a:r>
          </a:p>
          <a:p>
            <a:r>
              <a:rPr lang="en-US" dirty="0"/>
              <a:t>Reddit</a:t>
            </a:r>
          </a:p>
          <a:p>
            <a:r>
              <a:rPr lang="en-US" dirty="0"/>
              <a:t>Slack</a:t>
            </a:r>
          </a:p>
          <a:p>
            <a:r>
              <a:rPr lang="en-US" dirty="0"/>
              <a:t>Facebook</a:t>
            </a:r>
          </a:p>
          <a:p>
            <a:r>
              <a:rPr lang="en-US" dirty="0"/>
              <a:t>X</a:t>
            </a:r>
          </a:p>
        </p:txBody>
      </p:sp>
    </p:spTree>
    <p:extLst>
      <p:ext uri="{BB962C8B-B14F-4D97-AF65-F5344CB8AC3E}">
        <p14:creationId xmlns:p14="http://schemas.microsoft.com/office/powerpoint/2010/main" val="252255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B5D0-98DA-7B2B-71F3-FFCB1B476F5C}"/>
              </a:ext>
            </a:extLst>
          </p:cNvPr>
          <p:cNvSpPr>
            <a:spLocks noGrp="1"/>
          </p:cNvSpPr>
          <p:nvPr>
            <p:ph type="title"/>
          </p:nvPr>
        </p:nvSpPr>
        <p:spPr/>
        <p:txBody>
          <a:bodyPr/>
          <a:lstStyle/>
          <a:p>
            <a:r>
              <a:rPr lang="en-US" dirty="0"/>
              <a:t>POTA Optimization</a:t>
            </a:r>
          </a:p>
        </p:txBody>
      </p:sp>
      <p:sp>
        <p:nvSpPr>
          <p:cNvPr id="3" name="Content Placeholder 2">
            <a:extLst>
              <a:ext uri="{FF2B5EF4-FFF2-40B4-BE49-F238E27FC236}">
                <a16:creationId xmlns:a16="http://schemas.microsoft.com/office/drawing/2014/main" id="{EA44A231-0C08-E8F0-A40E-F853B9DF17FC}"/>
              </a:ext>
            </a:extLst>
          </p:cNvPr>
          <p:cNvSpPr>
            <a:spLocks noGrp="1"/>
          </p:cNvSpPr>
          <p:nvPr>
            <p:ph idx="1"/>
          </p:nvPr>
        </p:nvSpPr>
        <p:spPr/>
        <p:txBody>
          <a:bodyPr/>
          <a:lstStyle/>
          <a:p>
            <a:pPr marL="0" indent="0">
              <a:buNone/>
            </a:pPr>
            <a:r>
              <a:rPr lang="en-US" u="sng" dirty="0"/>
              <a:t>Make items as few and small as possible:</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Radio (mic &amp; power cord), consider the </a:t>
            </a:r>
            <a:r>
              <a:rPr lang="en-US" sz="2400" kern="100"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rPr>
              <a:t>Xiegu G90 20W</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Battery / Power source, consider the </a:t>
            </a:r>
            <a:r>
              <a:rPr lang="en-US" kern="100" dirty="0">
                <a:solidFill>
                  <a:schemeClr val="accent3">
                    <a:lumMod val="75000"/>
                  </a:schemeClr>
                </a:solidFill>
                <a:latin typeface="Calibri" panose="020F0502020204030204" pitchFamily="34" charset="0"/>
                <a:cs typeface="Times New Roman" panose="02020603050405020304" pitchFamily="18" charset="0"/>
              </a:rPr>
              <a:t>Bioenno 8AHr LiPO4</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Coax (necessary adapters), consider </a:t>
            </a:r>
            <a:r>
              <a:rPr lang="en-US" kern="100" dirty="0">
                <a:solidFill>
                  <a:schemeClr val="accent3">
                    <a:lumMod val="75000"/>
                  </a:schemeClr>
                </a:solidFill>
                <a:latin typeface="Calibri" panose="020F0502020204030204" pitchFamily="34" charset="0"/>
                <a:cs typeface="Times New Roman" panose="02020603050405020304" pitchFamily="18" charset="0"/>
              </a:rPr>
              <a:t>RG-316 with BNC connectors</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Antenna and antenna support</a:t>
            </a:r>
          </a:p>
          <a:p>
            <a:pPr marL="865505" lvl="1" indent="-457200">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¼ wave ground plane &amp; radials, </a:t>
            </a:r>
            <a:r>
              <a:rPr lang="en-US" sz="1800" kern="100" dirty="0">
                <a:solidFill>
                  <a:schemeClr val="accent3">
                    <a:lumMod val="75000"/>
                  </a:schemeClr>
                </a:solidFill>
                <a:latin typeface="Calibri" panose="020F0502020204030204" pitchFamily="34" charset="0"/>
                <a:cs typeface="Times New Roman" panose="02020603050405020304" pitchFamily="18" charset="0"/>
              </a:rPr>
              <a:t>#22 AWG wire plus 7m fishing pole</a:t>
            </a:r>
            <a:endParaRPr lang="en-US" sz="2400" kern="100" dirty="0">
              <a:solidFill>
                <a:schemeClr val="accent3">
                  <a:lumMod val="75000"/>
                </a:schemeClr>
              </a:solidFill>
              <a:latin typeface="Calibri" panose="020F0502020204030204" pitchFamily="34" charset="0"/>
              <a:cs typeface="Times New Roman" panose="02020603050405020304" pitchFamily="18" charset="0"/>
            </a:endParaRPr>
          </a:p>
          <a:p>
            <a:pPr marL="865505" lvl="1" indent="-457200">
              <a:buFont typeface="+mj-lt"/>
              <a:buAutoNum type="arabicPeriod"/>
            </a:pPr>
            <a:r>
              <a:rPr lang="en-US" kern="100" dirty="0">
                <a:effectLst/>
                <a:latin typeface="Calibri" panose="020F0502020204030204" pitchFamily="34" charset="0"/>
                <a:ea typeface="Calibri" panose="020F0502020204030204" pitchFamily="34" charset="0"/>
                <a:cs typeface="Times New Roman" panose="02020603050405020304" pitchFamily="18" charset="0"/>
              </a:rPr>
              <a:t>¼ wave dipole, </a:t>
            </a:r>
            <a:r>
              <a:rPr lang="en-US" sz="1800" kern="100" dirty="0">
                <a:solidFill>
                  <a:schemeClr val="accent3">
                    <a:lumMod val="75000"/>
                  </a:schemeClr>
                </a:solidFill>
                <a:latin typeface="Calibri" panose="020F0502020204030204" pitchFamily="34" charset="0"/>
                <a:cs typeface="Times New Roman" panose="02020603050405020304" pitchFamily="18" charset="0"/>
              </a:rPr>
              <a:t>some string and throwing weight</a:t>
            </a:r>
          </a:p>
          <a:p>
            <a:pPr marL="865505" lvl="1" indent="-457200">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End-fed half-wave (EFHW), </a:t>
            </a:r>
            <a:r>
              <a:rPr lang="en-US" sz="1800" kern="100" dirty="0">
                <a:solidFill>
                  <a:schemeClr val="accent3">
                    <a:lumMod val="75000"/>
                  </a:schemeClr>
                </a:solidFill>
                <a:latin typeface="Calibri" panose="020F0502020204030204" pitchFamily="34" charset="0"/>
                <a:cs typeface="Times New Roman" panose="02020603050405020304" pitchFamily="18" charset="0"/>
              </a:rPr>
              <a:t>also some string and throwing weight</a:t>
            </a:r>
          </a:p>
          <a:p>
            <a:pPr marL="342900" marR="0" lvl="0" indent="-342900">
              <a:spcBef>
                <a:spcPts val="600"/>
              </a:spcBef>
              <a:spcAft>
                <a:spcPts val="0"/>
              </a:spcAft>
              <a:buFont typeface="Symbol" panose="05050102010706020507" pitchFamily="18" charset="2"/>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Method of logging / Recorder, </a:t>
            </a:r>
            <a:r>
              <a:rPr lang="en-US" kern="100" dirty="0">
                <a:solidFill>
                  <a:schemeClr val="accent3">
                    <a:lumMod val="75000"/>
                  </a:schemeClr>
                </a:solidFill>
                <a:latin typeface="Calibri" panose="020F0502020204030204" pitchFamily="34" charset="0"/>
                <a:cs typeface="Times New Roman" panose="02020603050405020304" pitchFamily="18" charset="0"/>
              </a:rPr>
              <a:t>work laptop (maybe?)</a:t>
            </a:r>
          </a:p>
          <a:p>
            <a:endParaRPr lang="en-US" dirty="0"/>
          </a:p>
        </p:txBody>
      </p:sp>
    </p:spTree>
    <p:extLst>
      <p:ext uri="{BB962C8B-B14F-4D97-AF65-F5344CB8AC3E}">
        <p14:creationId xmlns:p14="http://schemas.microsoft.com/office/powerpoint/2010/main" val="265316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B5D0-98DA-7B2B-71F3-FFCB1B476F5C}"/>
              </a:ext>
            </a:extLst>
          </p:cNvPr>
          <p:cNvSpPr>
            <a:spLocks noGrp="1"/>
          </p:cNvSpPr>
          <p:nvPr>
            <p:ph type="title"/>
          </p:nvPr>
        </p:nvSpPr>
        <p:spPr/>
        <p:txBody>
          <a:bodyPr/>
          <a:lstStyle/>
          <a:p>
            <a:r>
              <a:rPr lang="en-US" dirty="0"/>
              <a:t>POTA Optimization – What it looks like</a:t>
            </a:r>
          </a:p>
        </p:txBody>
      </p:sp>
      <p:pic>
        <p:nvPicPr>
          <p:cNvPr id="4" name="Picture 3">
            <a:extLst>
              <a:ext uri="{FF2B5EF4-FFF2-40B4-BE49-F238E27FC236}">
                <a16:creationId xmlns:a16="http://schemas.microsoft.com/office/drawing/2014/main" id="{270CFD85-1AA9-31D5-E514-A4D7A141BE9C}"/>
              </a:ext>
            </a:extLst>
          </p:cNvPr>
          <p:cNvPicPr>
            <a:picLocks noChangeAspect="1"/>
          </p:cNvPicPr>
          <p:nvPr/>
        </p:nvPicPr>
        <p:blipFill>
          <a:blip r:embed="rId3"/>
          <a:stretch>
            <a:fillRect/>
          </a:stretch>
        </p:blipFill>
        <p:spPr>
          <a:xfrm>
            <a:off x="3716972" y="1619203"/>
            <a:ext cx="2298469" cy="2433417"/>
          </a:xfrm>
          <a:prstGeom prst="rect">
            <a:avLst/>
          </a:prstGeom>
        </p:spPr>
      </p:pic>
      <p:pic>
        <p:nvPicPr>
          <p:cNvPr id="5" name="Picture 4">
            <a:extLst>
              <a:ext uri="{FF2B5EF4-FFF2-40B4-BE49-F238E27FC236}">
                <a16:creationId xmlns:a16="http://schemas.microsoft.com/office/drawing/2014/main" id="{8E544384-962E-51F0-B477-60651BD325F3}"/>
              </a:ext>
            </a:extLst>
          </p:cNvPr>
          <p:cNvPicPr>
            <a:picLocks noChangeAspect="1"/>
          </p:cNvPicPr>
          <p:nvPr/>
        </p:nvPicPr>
        <p:blipFill>
          <a:blip r:embed="rId4"/>
          <a:stretch>
            <a:fillRect/>
          </a:stretch>
        </p:blipFill>
        <p:spPr>
          <a:xfrm>
            <a:off x="0" y="1600200"/>
            <a:ext cx="3444411" cy="2452420"/>
          </a:xfrm>
          <a:prstGeom prst="rect">
            <a:avLst/>
          </a:prstGeom>
        </p:spPr>
      </p:pic>
      <p:pic>
        <p:nvPicPr>
          <p:cNvPr id="6" name="Picture 5">
            <a:extLst>
              <a:ext uri="{FF2B5EF4-FFF2-40B4-BE49-F238E27FC236}">
                <a16:creationId xmlns:a16="http://schemas.microsoft.com/office/drawing/2014/main" id="{A033F300-4B00-F2AC-3D0E-C233E574256F}"/>
              </a:ext>
            </a:extLst>
          </p:cNvPr>
          <p:cNvPicPr>
            <a:picLocks noChangeAspect="1"/>
          </p:cNvPicPr>
          <p:nvPr/>
        </p:nvPicPr>
        <p:blipFill>
          <a:blip r:embed="rId5"/>
          <a:stretch>
            <a:fillRect/>
          </a:stretch>
        </p:blipFill>
        <p:spPr>
          <a:xfrm>
            <a:off x="3732212" y="4305726"/>
            <a:ext cx="2800593" cy="2552273"/>
          </a:xfrm>
          <a:prstGeom prst="rect">
            <a:avLst/>
          </a:prstGeom>
        </p:spPr>
      </p:pic>
      <p:pic>
        <p:nvPicPr>
          <p:cNvPr id="7" name="Picture 6">
            <a:extLst>
              <a:ext uri="{FF2B5EF4-FFF2-40B4-BE49-F238E27FC236}">
                <a16:creationId xmlns:a16="http://schemas.microsoft.com/office/drawing/2014/main" id="{83F092F4-F48E-AFD5-0C65-4FFC0EFBED25}"/>
              </a:ext>
            </a:extLst>
          </p:cNvPr>
          <p:cNvPicPr>
            <a:picLocks noChangeAspect="1"/>
          </p:cNvPicPr>
          <p:nvPr/>
        </p:nvPicPr>
        <p:blipFill>
          <a:blip r:embed="rId6"/>
          <a:stretch>
            <a:fillRect/>
          </a:stretch>
        </p:blipFill>
        <p:spPr>
          <a:xfrm>
            <a:off x="1" y="4318540"/>
            <a:ext cx="3501092" cy="2539459"/>
          </a:xfrm>
          <a:prstGeom prst="rect">
            <a:avLst/>
          </a:prstGeom>
        </p:spPr>
      </p:pic>
      <p:pic>
        <p:nvPicPr>
          <p:cNvPr id="9" name="Picture 8" descr="A spool of wire with blue tape&#10;&#10;Description automatically generated">
            <a:extLst>
              <a:ext uri="{FF2B5EF4-FFF2-40B4-BE49-F238E27FC236}">
                <a16:creationId xmlns:a16="http://schemas.microsoft.com/office/drawing/2014/main" id="{45C56EA4-53A5-EFFC-7574-EB75D13D01A7}"/>
              </a:ext>
            </a:extLst>
          </p:cNvPr>
          <p:cNvPicPr>
            <a:picLocks noChangeAspect="1"/>
          </p:cNvPicPr>
          <p:nvPr/>
        </p:nvPicPr>
        <p:blipFill>
          <a:blip r:embed="rId7"/>
          <a:stretch>
            <a:fillRect/>
          </a:stretch>
        </p:blipFill>
        <p:spPr>
          <a:xfrm>
            <a:off x="7463091" y="1671718"/>
            <a:ext cx="4574921" cy="2671682"/>
          </a:xfrm>
          <a:prstGeom prst="rect">
            <a:avLst/>
          </a:prstGeom>
        </p:spPr>
      </p:pic>
      <p:sp>
        <p:nvSpPr>
          <p:cNvPr id="11" name="TextBox 10">
            <a:extLst>
              <a:ext uri="{FF2B5EF4-FFF2-40B4-BE49-F238E27FC236}">
                <a16:creationId xmlns:a16="http://schemas.microsoft.com/office/drawing/2014/main" id="{20677CA7-3BA4-BA08-D0D2-917B17F62F7C}"/>
              </a:ext>
            </a:extLst>
          </p:cNvPr>
          <p:cNvSpPr txBox="1"/>
          <p:nvPr/>
        </p:nvSpPr>
        <p:spPr>
          <a:xfrm>
            <a:off x="7389812" y="4267200"/>
            <a:ext cx="4419600" cy="1938992"/>
          </a:xfrm>
          <a:prstGeom prst="rect">
            <a:avLst/>
          </a:prstGeom>
          <a:noFill/>
        </p:spPr>
        <p:txBody>
          <a:bodyPr wrap="square" rtlCol="0">
            <a:spAutoFit/>
          </a:bodyPr>
          <a:lstStyle/>
          <a:p>
            <a:r>
              <a:rPr lang="en-US" sz="2000" kern="100" dirty="0">
                <a:latin typeface="Calibri" panose="020F0502020204030204" pitchFamily="34" charset="0"/>
                <a:cs typeface="Times New Roman" panose="02020603050405020304" pitchFamily="18" charset="0"/>
              </a:rPr>
              <a:t>The </a:t>
            </a:r>
            <a:r>
              <a:rPr lang="en-US" sz="2000" b="1" u="sng" kern="100" dirty="0">
                <a:latin typeface="Calibri" panose="020F0502020204030204" pitchFamily="34" charset="0"/>
                <a:cs typeface="Times New Roman" panose="02020603050405020304" pitchFamily="18" charset="0"/>
              </a:rPr>
              <a:t>left reel </a:t>
            </a:r>
            <a:r>
              <a:rPr lang="en-US" sz="2000" kern="100" dirty="0">
                <a:latin typeface="Calibri" panose="020F0502020204030204" pitchFamily="34" charset="0"/>
                <a:cs typeface="Times New Roman" panose="02020603050405020304" pitchFamily="18" charset="0"/>
              </a:rPr>
              <a:t>contains</a:t>
            </a:r>
          </a:p>
          <a:p>
            <a:pPr marL="285750" indent="-285750">
              <a:buFont typeface="Arial" panose="020B0604020202020204" pitchFamily="34" charset="0"/>
              <a:buChar char="•"/>
            </a:pPr>
            <a:r>
              <a:rPr lang="en-US" sz="2000" kern="100" dirty="0">
                <a:latin typeface="Calibri" panose="020F0502020204030204" pitchFamily="34" charset="0"/>
                <a:cs typeface="Times New Roman" panose="02020603050405020304" pitchFamily="18" charset="0"/>
              </a:rPr>
              <a:t>BNC to banana plug connector</a:t>
            </a:r>
          </a:p>
          <a:p>
            <a:pPr marL="285750" indent="-285750">
              <a:buFont typeface="Arial" panose="020B0604020202020204" pitchFamily="34" charset="0"/>
              <a:buChar char="•"/>
            </a:pPr>
            <a:r>
              <a:rPr lang="en-US" sz="2000" kern="100" dirty="0">
                <a:latin typeface="Calibri" panose="020F0502020204030204" pitchFamily="34" charset="0"/>
                <a:cs typeface="Times New Roman" panose="02020603050405020304" pitchFamily="18" charset="0"/>
              </a:rPr>
              <a:t>16.5’ of #22 AWG for active element</a:t>
            </a:r>
          </a:p>
          <a:p>
            <a:pPr marL="285750" indent="-285750">
              <a:buFont typeface="Arial" panose="020B0604020202020204" pitchFamily="34" charset="0"/>
              <a:buChar char="•"/>
            </a:pPr>
            <a:r>
              <a:rPr lang="en-US" sz="2000" kern="100" dirty="0">
                <a:latin typeface="Calibri" panose="020F0502020204030204" pitchFamily="34" charset="0"/>
                <a:cs typeface="Times New Roman" panose="02020603050405020304" pitchFamily="18" charset="0"/>
              </a:rPr>
              <a:t>16.5’ of #22 AWG radials, quantity 8 (132’)</a:t>
            </a:r>
          </a:p>
          <a:p>
            <a:r>
              <a:rPr lang="en-US" sz="2000" kern="100" dirty="0">
                <a:latin typeface="Calibri" panose="020F0502020204030204" pitchFamily="34" charset="0"/>
                <a:cs typeface="Times New Roman" panose="02020603050405020304" pitchFamily="18" charset="0"/>
              </a:rPr>
              <a:t>The </a:t>
            </a:r>
            <a:r>
              <a:rPr lang="en-US" sz="2000" b="1" u="sng" kern="100" dirty="0">
                <a:latin typeface="Calibri" panose="020F0502020204030204" pitchFamily="34" charset="0"/>
                <a:cs typeface="Times New Roman" panose="02020603050405020304" pitchFamily="18" charset="0"/>
              </a:rPr>
              <a:t>right reel </a:t>
            </a:r>
            <a:r>
              <a:rPr lang="en-US" sz="2000" kern="100" dirty="0">
                <a:latin typeface="Calibri" panose="020F0502020204030204" pitchFamily="34" charset="0"/>
                <a:cs typeface="Times New Roman" panose="02020603050405020304" pitchFamily="18" charset="0"/>
              </a:rPr>
              <a:t>contains 50’ RG-316 coax</a:t>
            </a:r>
          </a:p>
        </p:txBody>
      </p:sp>
    </p:spTree>
    <p:extLst>
      <p:ext uri="{BB962C8B-B14F-4D97-AF65-F5344CB8AC3E}">
        <p14:creationId xmlns:p14="http://schemas.microsoft.com/office/powerpoint/2010/main" val="38370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B5D0-98DA-7B2B-71F3-FFCB1B476F5C}"/>
              </a:ext>
            </a:extLst>
          </p:cNvPr>
          <p:cNvSpPr>
            <a:spLocks noGrp="1"/>
          </p:cNvSpPr>
          <p:nvPr>
            <p:ph type="title"/>
          </p:nvPr>
        </p:nvSpPr>
        <p:spPr/>
        <p:txBody>
          <a:bodyPr/>
          <a:lstStyle/>
          <a:p>
            <a:r>
              <a:rPr lang="en-US" dirty="0"/>
              <a:t>POTA Optimization – What it looks like</a:t>
            </a:r>
          </a:p>
        </p:txBody>
      </p:sp>
      <p:pic>
        <p:nvPicPr>
          <p:cNvPr id="14" name="Content Placeholder 13" descr="A black bag on a luggage rack&#10;&#10;Description automatically generated">
            <a:extLst>
              <a:ext uri="{FF2B5EF4-FFF2-40B4-BE49-F238E27FC236}">
                <a16:creationId xmlns:a16="http://schemas.microsoft.com/office/drawing/2014/main" id="{F1E1C5E6-E654-947F-4DF8-9E02204BC495}"/>
              </a:ext>
            </a:extLst>
          </p:cNvPr>
          <p:cNvPicPr>
            <a:picLocks noGrp="1" noChangeAspect="1"/>
          </p:cNvPicPr>
          <p:nvPr>
            <p:ph sz="half" idx="1"/>
          </p:nvPr>
        </p:nvPicPr>
        <p:blipFill>
          <a:blip r:embed="rId3"/>
          <a:stretch>
            <a:fillRect/>
          </a:stretch>
        </p:blipFill>
        <p:spPr>
          <a:xfrm>
            <a:off x="9312161" y="1676400"/>
            <a:ext cx="2802051" cy="5157698"/>
          </a:xfrm>
        </p:spPr>
      </p:pic>
      <p:sp>
        <p:nvSpPr>
          <p:cNvPr id="11" name="TextBox 10">
            <a:extLst>
              <a:ext uri="{FF2B5EF4-FFF2-40B4-BE49-F238E27FC236}">
                <a16:creationId xmlns:a16="http://schemas.microsoft.com/office/drawing/2014/main" id="{20677CA7-3BA4-BA08-D0D2-917B17F62F7C}"/>
              </a:ext>
            </a:extLst>
          </p:cNvPr>
          <p:cNvSpPr txBox="1"/>
          <p:nvPr/>
        </p:nvSpPr>
        <p:spPr>
          <a:xfrm>
            <a:off x="1751012" y="5692914"/>
            <a:ext cx="2494715" cy="707886"/>
          </a:xfrm>
          <a:prstGeom prst="rect">
            <a:avLst/>
          </a:prstGeom>
          <a:noFill/>
        </p:spPr>
        <p:txBody>
          <a:bodyPr wrap="square" rtlCol="0">
            <a:spAutoFit/>
          </a:bodyPr>
          <a:lstStyle/>
          <a:p>
            <a:pPr algn="ctr"/>
            <a:r>
              <a:rPr lang="en-US" sz="2000" kern="100" dirty="0">
                <a:latin typeface="Calibri" panose="020F0502020204030204" pitchFamily="34" charset="0"/>
                <a:cs typeface="Times New Roman" panose="02020603050405020304" pitchFamily="18" charset="0"/>
              </a:rPr>
              <a:t>5-day business trip</a:t>
            </a:r>
          </a:p>
          <a:p>
            <a:pPr algn="ctr"/>
            <a:r>
              <a:rPr lang="en-US" sz="2000" kern="100" dirty="0">
                <a:latin typeface="Calibri" panose="020F0502020204030204" pitchFamily="34" charset="0"/>
                <a:cs typeface="Times New Roman" panose="02020603050405020304" pitchFamily="18" charset="0"/>
              </a:rPr>
              <a:t>#16 AWG dipole</a:t>
            </a:r>
          </a:p>
        </p:txBody>
      </p:sp>
      <p:pic>
        <p:nvPicPr>
          <p:cNvPr id="8" name="Picture 7" descr="A bag full of electronics&#10;&#10;Description automatically generated">
            <a:extLst>
              <a:ext uri="{FF2B5EF4-FFF2-40B4-BE49-F238E27FC236}">
                <a16:creationId xmlns:a16="http://schemas.microsoft.com/office/drawing/2014/main" id="{BEA072B1-CBCA-9D47-6B1D-3C855CA649E6}"/>
              </a:ext>
            </a:extLst>
          </p:cNvPr>
          <p:cNvPicPr>
            <a:picLocks noChangeAspect="1"/>
          </p:cNvPicPr>
          <p:nvPr/>
        </p:nvPicPr>
        <p:blipFill>
          <a:blip r:embed="rId4"/>
          <a:stretch>
            <a:fillRect/>
          </a:stretch>
        </p:blipFill>
        <p:spPr>
          <a:xfrm rot="16200000">
            <a:off x="1089222" y="1044464"/>
            <a:ext cx="3884527" cy="5304145"/>
          </a:xfrm>
          <a:prstGeom prst="rect">
            <a:avLst/>
          </a:prstGeom>
        </p:spPr>
      </p:pic>
      <p:sp>
        <p:nvSpPr>
          <p:cNvPr id="15" name="TextBox 14">
            <a:extLst>
              <a:ext uri="{FF2B5EF4-FFF2-40B4-BE49-F238E27FC236}">
                <a16:creationId xmlns:a16="http://schemas.microsoft.com/office/drawing/2014/main" id="{D3256CA0-37BA-3EC8-5A46-62F575778ED5}"/>
              </a:ext>
            </a:extLst>
          </p:cNvPr>
          <p:cNvSpPr txBox="1"/>
          <p:nvPr/>
        </p:nvSpPr>
        <p:spPr>
          <a:xfrm>
            <a:off x="6937428" y="2187565"/>
            <a:ext cx="2357384" cy="2246769"/>
          </a:xfrm>
          <a:prstGeom prst="rect">
            <a:avLst/>
          </a:prstGeom>
          <a:noFill/>
        </p:spPr>
        <p:txBody>
          <a:bodyPr wrap="square" rtlCol="0">
            <a:spAutoFit/>
          </a:bodyPr>
          <a:lstStyle/>
          <a:p>
            <a:pPr algn="ctr"/>
            <a:r>
              <a:rPr lang="en-US" sz="2000" kern="100" dirty="0">
                <a:latin typeface="Calibri" panose="020F0502020204030204" pitchFamily="34" charset="0"/>
                <a:cs typeface="Times New Roman" panose="02020603050405020304" pitchFamily="18" charset="0"/>
              </a:rPr>
              <a:t>7-day business trip, 3 antennas &amp; fishing pole</a:t>
            </a:r>
          </a:p>
          <a:p>
            <a:pPr algn="ctr"/>
            <a:endParaRPr lang="en-US" sz="2000" kern="100" dirty="0">
              <a:latin typeface="Calibri" panose="020F0502020204030204" pitchFamily="34" charset="0"/>
              <a:cs typeface="Times New Roman" panose="02020603050405020304" pitchFamily="18" charset="0"/>
            </a:endParaRPr>
          </a:p>
          <a:p>
            <a:pPr algn="ctr"/>
            <a:r>
              <a:rPr lang="en-US" sz="2000" kern="100" dirty="0">
                <a:latin typeface="Calibri" panose="020F0502020204030204" pitchFamily="34" charset="0"/>
                <a:cs typeface="Times New Roman" panose="02020603050405020304" pitchFamily="18" charset="0"/>
              </a:rPr>
              <a:t>Battery is in a “fire and explosion proof” bag</a:t>
            </a:r>
          </a:p>
        </p:txBody>
      </p:sp>
      <p:pic>
        <p:nvPicPr>
          <p:cNvPr id="17" name="Picture 16">
            <a:extLst>
              <a:ext uri="{FF2B5EF4-FFF2-40B4-BE49-F238E27FC236}">
                <a16:creationId xmlns:a16="http://schemas.microsoft.com/office/drawing/2014/main" id="{B23427B9-5990-A6DE-011A-FA44F69D72BF}"/>
              </a:ext>
            </a:extLst>
          </p:cNvPr>
          <p:cNvPicPr>
            <a:picLocks noChangeAspect="1"/>
          </p:cNvPicPr>
          <p:nvPr/>
        </p:nvPicPr>
        <p:blipFill>
          <a:blip r:embed="rId5"/>
          <a:stretch>
            <a:fillRect/>
          </a:stretch>
        </p:blipFill>
        <p:spPr>
          <a:xfrm>
            <a:off x="6690846" y="4730056"/>
            <a:ext cx="2621315" cy="2104042"/>
          </a:xfrm>
          <a:prstGeom prst="rect">
            <a:avLst/>
          </a:prstGeom>
        </p:spPr>
      </p:pic>
    </p:spTree>
    <p:extLst>
      <p:ext uri="{BB962C8B-B14F-4D97-AF65-F5344CB8AC3E}">
        <p14:creationId xmlns:p14="http://schemas.microsoft.com/office/powerpoint/2010/main" val="325459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D5080-8B68-131C-86F4-A00DF71DBB77}"/>
              </a:ext>
            </a:extLst>
          </p:cNvPr>
          <p:cNvSpPr>
            <a:spLocks noGrp="1"/>
          </p:cNvSpPr>
          <p:nvPr>
            <p:ph type="title"/>
          </p:nvPr>
        </p:nvSpPr>
        <p:spPr/>
        <p:txBody>
          <a:bodyPr/>
          <a:lstStyle/>
          <a:p>
            <a:r>
              <a:rPr lang="en-US" dirty="0"/>
              <a:t>Domestic Air Travel – Carry-on Luggage</a:t>
            </a:r>
          </a:p>
        </p:txBody>
      </p:sp>
      <p:sp>
        <p:nvSpPr>
          <p:cNvPr id="3" name="Content Placeholder 2">
            <a:extLst>
              <a:ext uri="{FF2B5EF4-FFF2-40B4-BE49-F238E27FC236}">
                <a16:creationId xmlns:a16="http://schemas.microsoft.com/office/drawing/2014/main" id="{4A2B9F5C-D99A-5594-0C95-2BB644305615}"/>
              </a:ext>
            </a:extLst>
          </p:cNvPr>
          <p:cNvSpPr>
            <a:spLocks noGrp="1"/>
          </p:cNvSpPr>
          <p:nvPr>
            <p:ph idx="1"/>
          </p:nvPr>
        </p:nvSpPr>
        <p:spPr/>
        <p:txBody>
          <a:bodyPr>
            <a:normAutofit fontScale="92500" lnSpcReduction="10000"/>
          </a:bodyPr>
          <a:lstStyle/>
          <a:p>
            <a:pPr marL="0" indent="0">
              <a:buNone/>
            </a:pPr>
            <a:r>
              <a:rPr lang="en-US" dirty="0"/>
              <a:t>Always, always, always, check with your airline and current TSA and FAA web sites for the latest regulations.</a:t>
            </a:r>
          </a:p>
          <a:p>
            <a:pPr marL="0" indent="0">
              <a:buNone/>
            </a:pPr>
            <a:r>
              <a:rPr lang="en-US" dirty="0"/>
              <a:t>Be prepared for your bag(s) to be inspected. BE COURTEOUS!</a:t>
            </a:r>
          </a:p>
          <a:p>
            <a:pPr marL="0" indent="0">
              <a:buNone/>
            </a:pPr>
            <a:r>
              <a:rPr lang="en-US" dirty="0"/>
              <a:t>Batteries are the primary concern. See the </a:t>
            </a:r>
            <a:r>
              <a:rPr lang="en-US" dirty="0">
                <a:hlinkClick r:id="rId2"/>
              </a:rPr>
              <a:t>FAQ</a:t>
            </a:r>
            <a:endParaRPr lang="en-US" dirty="0"/>
          </a:p>
          <a:p>
            <a:pPr marL="0" indent="0">
              <a:buNone/>
            </a:pPr>
            <a:r>
              <a:rPr lang="en-US" dirty="0"/>
              <a:t>Lithium ion batteries (a.k.a.: rechargeable lithium, lithium polymer, LIPO, secondary lithium). Passengers may carry all consumer-sized lithium ion batteries (</a:t>
            </a:r>
            <a:r>
              <a:rPr lang="en-US" dirty="0">
                <a:solidFill>
                  <a:schemeClr val="accent3">
                    <a:lumMod val="75000"/>
                  </a:schemeClr>
                </a:solidFill>
              </a:rPr>
              <a:t>up to 100 watt hours per battery</a:t>
            </a:r>
            <a:r>
              <a:rPr lang="en-US" dirty="0"/>
              <a:t>). External chargers are also considered to be a battery.</a:t>
            </a:r>
          </a:p>
          <a:p>
            <a:pPr marL="0" indent="0">
              <a:buNone/>
            </a:pPr>
            <a:r>
              <a:rPr lang="en-US" dirty="0"/>
              <a:t>To determine watt hours (</a:t>
            </a:r>
            <a:r>
              <a:rPr lang="en-US" dirty="0" err="1"/>
              <a:t>Wh</a:t>
            </a:r>
            <a:r>
              <a:rPr lang="en-US" dirty="0"/>
              <a:t>), multiply the volts (V) by the ampere hours (Ah). Example: A 12-volt battery rated to 8 Amp hours is rated at 96 watt hours (12 x 8 = 96). For milliamp hours (</a:t>
            </a:r>
            <a:r>
              <a:rPr lang="en-US" dirty="0" err="1"/>
              <a:t>mAh</a:t>
            </a:r>
            <a:r>
              <a:rPr lang="en-US" dirty="0"/>
              <a:t>), divide by 1000 (to get to Ah) and then multiply by the volts. </a:t>
            </a:r>
          </a:p>
          <a:p>
            <a:pPr marL="0" indent="0">
              <a:buNone/>
            </a:pPr>
            <a:endParaRPr lang="en-US" dirty="0"/>
          </a:p>
        </p:txBody>
      </p:sp>
    </p:spTree>
    <p:extLst>
      <p:ext uri="{BB962C8B-B14F-4D97-AF65-F5344CB8AC3E}">
        <p14:creationId xmlns:p14="http://schemas.microsoft.com/office/powerpoint/2010/main" val="408561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A9006-75EA-FC10-5D47-3C6714662E40}"/>
              </a:ext>
            </a:extLst>
          </p:cNvPr>
          <p:cNvSpPr>
            <a:spLocks noGrp="1"/>
          </p:cNvSpPr>
          <p:nvPr>
            <p:ph type="title"/>
          </p:nvPr>
        </p:nvSpPr>
        <p:spPr/>
        <p:txBody>
          <a:bodyPr/>
          <a:lstStyle/>
          <a:p>
            <a:r>
              <a:rPr lang="en-US" dirty="0"/>
              <a:t>WHY?</a:t>
            </a:r>
          </a:p>
        </p:txBody>
      </p:sp>
      <p:pic>
        <p:nvPicPr>
          <p:cNvPr id="5" name="Content Placeholder 4" descr="A screenshot of a computer&#10;&#10;Description automatically generated">
            <a:extLst>
              <a:ext uri="{FF2B5EF4-FFF2-40B4-BE49-F238E27FC236}">
                <a16:creationId xmlns:a16="http://schemas.microsoft.com/office/drawing/2014/main" id="{0388F5EB-F1AF-BCC4-2B82-FF3E7B8C1F11}"/>
              </a:ext>
            </a:extLst>
          </p:cNvPr>
          <p:cNvPicPr>
            <a:picLocks noGrp="1" noChangeAspect="1"/>
          </p:cNvPicPr>
          <p:nvPr>
            <p:ph sz="half" idx="1"/>
          </p:nvPr>
        </p:nvPicPr>
        <p:blipFill>
          <a:blip r:embed="rId2"/>
          <a:stretch>
            <a:fillRect/>
          </a:stretch>
        </p:blipFill>
        <p:spPr>
          <a:xfrm>
            <a:off x="216543" y="2743200"/>
            <a:ext cx="7964952" cy="2895600"/>
          </a:xfrm>
        </p:spPr>
      </p:pic>
      <p:sp>
        <p:nvSpPr>
          <p:cNvPr id="6" name="Content Placeholder 5">
            <a:extLst>
              <a:ext uri="{FF2B5EF4-FFF2-40B4-BE49-F238E27FC236}">
                <a16:creationId xmlns:a16="http://schemas.microsoft.com/office/drawing/2014/main" id="{87DFB145-0F76-F8A2-126F-0D0568B262AD}"/>
              </a:ext>
            </a:extLst>
          </p:cNvPr>
          <p:cNvSpPr>
            <a:spLocks noGrp="1"/>
          </p:cNvSpPr>
          <p:nvPr>
            <p:ph sz="half" idx="2"/>
          </p:nvPr>
        </p:nvSpPr>
        <p:spPr>
          <a:xfrm>
            <a:off x="8304212" y="2743200"/>
            <a:ext cx="3810000" cy="2895600"/>
          </a:xfrm>
        </p:spPr>
        <p:txBody>
          <a:bodyPr>
            <a:normAutofit/>
          </a:bodyPr>
          <a:lstStyle/>
          <a:p>
            <a:pPr marL="0" indent="0">
              <a:spcBef>
                <a:spcPts val="600"/>
              </a:spcBef>
              <a:buNone/>
            </a:pPr>
            <a:r>
              <a:rPr lang="en-US" dirty="0"/>
              <a:t>A 7-day business trip netted:</a:t>
            </a:r>
          </a:p>
          <a:p>
            <a:pPr>
              <a:spcBef>
                <a:spcPts val="600"/>
              </a:spcBef>
            </a:pPr>
            <a:r>
              <a:rPr lang="en-US" dirty="0"/>
              <a:t> 769 contacts</a:t>
            </a:r>
          </a:p>
          <a:p>
            <a:pPr>
              <a:spcBef>
                <a:spcPts val="600"/>
              </a:spcBef>
            </a:pPr>
            <a:r>
              <a:rPr lang="en-US" dirty="0"/>
              <a:t>11 activations</a:t>
            </a:r>
          </a:p>
          <a:p>
            <a:pPr>
              <a:spcBef>
                <a:spcPts val="600"/>
              </a:spcBef>
            </a:pPr>
            <a:r>
              <a:rPr lang="en-US" dirty="0"/>
              <a:t>4 new states</a:t>
            </a:r>
          </a:p>
          <a:p>
            <a:pPr>
              <a:spcBef>
                <a:spcPts val="600"/>
              </a:spcBef>
            </a:pPr>
            <a:r>
              <a:rPr lang="en-US" dirty="0"/>
              <a:t>6 new parks!</a:t>
            </a:r>
          </a:p>
          <a:p>
            <a:pPr marL="0" indent="0">
              <a:spcBef>
                <a:spcPts val="600"/>
              </a:spcBef>
              <a:buNone/>
            </a:pPr>
            <a:r>
              <a:rPr lang="en-US" sz="1800" dirty="0"/>
              <a:t>(I had already activated US-6363 in OK before this trip)</a:t>
            </a:r>
          </a:p>
        </p:txBody>
      </p:sp>
    </p:spTree>
    <p:extLst>
      <p:ext uri="{BB962C8B-B14F-4D97-AF65-F5344CB8AC3E}">
        <p14:creationId xmlns:p14="http://schemas.microsoft.com/office/powerpoint/2010/main" val="984650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94F08-D9F2-EDA7-F45B-4F4761CC8DD5}"/>
              </a:ext>
            </a:extLst>
          </p:cNvPr>
          <p:cNvSpPr>
            <a:spLocks noGrp="1"/>
          </p:cNvSpPr>
          <p:nvPr>
            <p:ph type="title"/>
          </p:nvPr>
        </p:nvSpPr>
        <p:spPr/>
        <p:txBody>
          <a:bodyPr/>
          <a:lstStyle/>
          <a:p>
            <a:r>
              <a:rPr lang="en-US" dirty="0"/>
              <a:t>URL References</a:t>
            </a:r>
          </a:p>
        </p:txBody>
      </p:sp>
      <p:sp>
        <p:nvSpPr>
          <p:cNvPr id="4" name="Content Placeholder 3">
            <a:extLst>
              <a:ext uri="{FF2B5EF4-FFF2-40B4-BE49-F238E27FC236}">
                <a16:creationId xmlns:a16="http://schemas.microsoft.com/office/drawing/2014/main" id="{402DCF82-38F4-7C87-44FB-D28AEA15421A}"/>
              </a:ext>
            </a:extLst>
          </p:cNvPr>
          <p:cNvSpPr>
            <a:spLocks noGrp="1"/>
          </p:cNvSpPr>
          <p:nvPr>
            <p:ph sz="half" idx="1"/>
          </p:nvPr>
        </p:nvSpPr>
        <p:spPr/>
        <p:txBody>
          <a:bodyPr>
            <a:normAutofit fontScale="92500" lnSpcReduction="10000"/>
          </a:bodyPr>
          <a:lstStyle/>
          <a:p>
            <a:r>
              <a:rPr lang="en-US" sz="2000" dirty="0"/>
              <a:t>Register for a POTA account</a:t>
            </a:r>
            <a:br>
              <a:rPr lang="en-US" dirty="0"/>
            </a:br>
            <a:r>
              <a:rPr lang="en-US" sz="1200" dirty="0">
                <a:hlinkClick r:id="rId2"/>
              </a:rPr>
              <a:t>https://parksontheair.com/</a:t>
            </a:r>
            <a:endParaRPr lang="en-US" sz="1200" dirty="0"/>
          </a:p>
          <a:p>
            <a:r>
              <a:rPr lang="en-US" sz="2000" dirty="0"/>
              <a:t>POTA “spots” page</a:t>
            </a:r>
            <a:br>
              <a:rPr lang="en-US" dirty="0"/>
            </a:br>
            <a:r>
              <a:rPr lang="en-US" sz="1200" dirty="0">
                <a:hlinkClick r:id="rId3"/>
              </a:rPr>
              <a:t>https://pota.app/#/</a:t>
            </a:r>
            <a:endParaRPr lang="en-US" sz="1200" dirty="0"/>
          </a:p>
          <a:p>
            <a:r>
              <a:rPr lang="en-US" sz="2000" dirty="0"/>
              <a:t>POTA brochure</a:t>
            </a:r>
            <a:br>
              <a:rPr lang="en-US" dirty="0"/>
            </a:br>
            <a:r>
              <a:rPr lang="en-US" sz="1200" dirty="0">
                <a:hlinkClick r:id="rId4"/>
              </a:rPr>
              <a:t>https://docs.pota.app/assets/documents/brochure.pdf</a:t>
            </a:r>
            <a:endParaRPr lang="en-US" sz="1200" dirty="0"/>
          </a:p>
          <a:p>
            <a:r>
              <a:rPr lang="en-US" sz="2100" dirty="0"/>
              <a:t>QRZ Grid Mapper</a:t>
            </a:r>
            <a:br>
              <a:rPr lang="en-US" sz="1200" dirty="0"/>
            </a:br>
            <a:r>
              <a:rPr lang="en-US" sz="1050" dirty="0">
                <a:hlinkClick r:id="rId5"/>
              </a:rPr>
              <a:t>https://www.qrz.com/gridmapper</a:t>
            </a:r>
            <a:endParaRPr lang="en-US" sz="1200" dirty="0"/>
          </a:p>
          <a:p>
            <a:r>
              <a:rPr lang="en-US" sz="2000" dirty="0"/>
              <a:t>Operating bands / propagation maps</a:t>
            </a:r>
            <a:br>
              <a:rPr lang="en-US" dirty="0"/>
            </a:br>
            <a:r>
              <a:rPr lang="en-US" sz="1200" dirty="0">
                <a:solidFill>
                  <a:schemeClr val="accent2"/>
                </a:solidFill>
                <a:hlinkClick r:id="rId6">
                  <a:extLst>
                    <a:ext uri="{A12FA001-AC4F-418D-AE19-62706E023703}">
                      <ahyp:hlinkClr xmlns:ahyp="http://schemas.microsoft.com/office/drawing/2018/hyperlinkcolor" val="tx"/>
                    </a:ext>
                  </a:extLst>
                </a:hlinkClick>
              </a:rPr>
              <a:t>https://hf.dxview.org/perspective/EM72dt</a:t>
            </a:r>
            <a:endParaRPr lang="en-US" sz="1200" dirty="0">
              <a:solidFill>
                <a:schemeClr val="accent2"/>
              </a:solidFill>
            </a:endParaRPr>
          </a:p>
          <a:p>
            <a:r>
              <a:rPr lang="en-US" sz="2100" dirty="0"/>
              <a:t>MUF</a:t>
            </a:r>
            <a:br>
              <a:rPr lang="en-US" dirty="0"/>
            </a:br>
            <a:r>
              <a:rPr lang="en-US" sz="1200" dirty="0">
                <a:hlinkClick r:id="rId7"/>
              </a:rPr>
              <a:t>https://prop.kc2g.com/</a:t>
            </a:r>
            <a:endParaRPr lang="en-US" sz="1200" dirty="0"/>
          </a:p>
          <a:p>
            <a:r>
              <a:rPr lang="en-US" sz="2000" dirty="0"/>
              <a:t>Solar conditions and Propagation</a:t>
            </a:r>
            <a:br>
              <a:rPr lang="en-US" dirty="0"/>
            </a:br>
            <a:r>
              <a:rPr lang="en-US" sz="1200" dirty="0">
                <a:hlinkClick r:id="rId8"/>
              </a:rPr>
              <a:t>https://solar.w5mmw.net/</a:t>
            </a:r>
            <a:endParaRPr lang="en-US" dirty="0"/>
          </a:p>
        </p:txBody>
      </p:sp>
      <p:sp>
        <p:nvSpPr>
          <p:cNvPr id="5" name="Content Placeholder 4">
            <a:extLst>
              <a:ext uri="{FF2B5EF4-FFF2-40B4-BE49-F238E27FC236}">
                <a16:creationId xmlns:a16="http://schemas.microsoft.com/office/drawing/2014/main" id="{FD21379A-4F7F-B5DA-C0EE-8B4840E05876}"/>
              </a:ext>
            </a:extLst>
          </p:cNvPr>
          <p:cNvSpPr>
            <a:spLocks noGrp="1"/>
          </p:cNvSpPr>
          <p:nvPr>
            <p:ph sz="half" idx="2"/>
          </p:nvPr>
        </p:nvSpPr>
        <p:spPr>
          <a:xfrm>
            <a:off x="6246812" y="1905000"/>
            <a:ext cx="5257800" cy="4267200"/>
          </a:xfrm>
        </p:spPr>
        <p:txBody>
          <a:bodyPr>
            <a:normAutofit fontScale="92500" lnSpcReduction="10000"/>
          </a:bodyPr>
          <a:lstStyle/>
          <a:p>
            <a:r>
              <a:rPr lang="en-US" sz="2000" dirty="0"/>
              <a:t>Solar data</a:t>
            </a:r>
            <a:br>
              <a:rPr lang="en-US" dirty="0"/>
            </a:br>
            <a:r>
              <a:rPr lang="en-US" sz="1200" dirty="0">
                <a:hlinkClick r:id="rId9"/>
              </a:rPr>
              <a:t>https://www.hamqsl.com/solar3.html</a:t>
            </a:r>
            <a:endParaRPr lang="en-US" sz="1200" dirty="0"/>
          </a:p>
          <a:p>
            <a:r>
              <a:rPr lang="en-US" sz="2000" dirty="0"/>
              <a:t>Space Weather</a:t>
            </a:r>
            <a:br>
              <a:rPr lang="en-US" sz="1200" dirty="0"/>
            </a:br>
            <a:r>
              <a:rPr lang="en-US" sz="1050" dirty="0">
                <a:hlinkClick r:id="rId10"/>
              </a:rPr>
              <a:t>https://spaceweather.com/</a:t>
            </a:r>
            <a:endParaRPr lang="en-US" sz="1200" dirty="0"/>
          </a:p>
          <a:p>
            <a:r>
              <a:rPr lang="en-US" dirty="0"/>
              <a:t>NOAA</a:t>
            </a:r>
            <a:br>
              <a:rPr lang="en-US" dirty="0"/>
            </a:br>
            <a:r>
              <a:rPr lang="en-US" sz="1200" dirty="0">
                <a:hlinkClick r:id="rId11"/>
              </a:rPr>
              <a:t>https://www.swpc.noaa.gov/communities/radio-communications</a:t>
            </a:r>
            <a:endParaRPr lang="en-US" sz="1200" dirty="0"/>
          </a:p>
          <a:p>
            <a:r>
              <a:rPr lang="en-US" dirty="0"/>
              <a:t>Solar Ham</a:t>
            </a:r>
            <a:br>
              <a:rPr lang="en-US" dirty="0"/>
            </a:br>
            <a:r>
              <a:rPr lang="en-US" sz="1200" dirty="0">
                <a:hlinkClick r:id="rId12"/>
              </a:rPr>
              <a:t>https://www.solarham.com/</a:t>
            </a:r>
            <a:endParaRPr lang="en-US" sz="1200" dirty="0"/>
          </a:p>
          <a:p>
            <a:r>
              <a:rPr lang="en-US" sz="2000" dirty="0"/>
              <a:t>POTA Log sheet</a:t>
            </a:r>
            <a:br>
              <a:rPr lang="en-US" sz="1200" dirty="0"/>
            </a:br>
            <a:r>
              <a:rPr lang="en-US" sz="1200" dirty="0">
                <a:solidFill>
                  <a:schemeClr val="accent2"/>
                </a:solidFill>
                <a:hlinkClick r:id="rId13"/>
              </a:rPr>
              <a:t>https://docs.pota.app/assets/documents/POTA_Logsheet_v1.2.pdf</a:t>
            </a:r>
            <a:endParaRPr lang="en-US" sz="1200" dirty="0">
              <a:solidFill>
                <a:schemeClr val="accent2"/>
              </a:solidFill>
            </a:endParaRPr>
          </a:p>
          <a:p>
            <a:r>
              <a:rPr lang="en-US" sz="2000" dirty="0"/>
              <a:t>Battery FAQ (FAA)</a:t>
            </a:r>
            <a:br>
              <a:rPr lang="en-US" sz="1200" dirty="0">
                <a:solidFill>
                  <a:schemeClr val="accent2"/>
                </a:solidFill>
              </a:rPr>
            </a:br>
            <a:r>
              <a:rPr lang="en-US" sz="1200" dirty="0">
                <a:solidFill>
                  <a:schemeClr val="accent2"/>
                </a:solidFill>
              </a:rPr>
              <a:t>https://www.faa.gov/sites/faa.gov/files/hazmat/packsafe/resources/Airline_passengers_and_batteries.pdf</a:t>
            </a:r>
          </a:p>
          <a:p>
            <a:endParaRPr lang="en-US" dirty="0"/>
          </a:p>
        </p:txBody>
      </p:sp>
    </p:spTree>
    <p:extLst>
      <p:ext uri="{BB962C8B-B14F-4D97-AF65-F5344CB8AC3E}">
        <p14:creationId xmlns:p14="http://schemas.microsoft.com/office/powerpoint/2010/main" val="216796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25E38-7D8C-4957-9C15-EC78CBF31E01}"/>
              </a:ext>
            </a:extLst>
          </p:cNvPr>
          <p:cNvSpPr>
            <a:spLocks noGrp="1"/>
          </p:cNvSpPr>
          <p:nvPr>
            <p:ph type="title"/>
          </p:nvPr>
        </p:nvSpPr>
        <p:spPr/>
        <p:txBody>
          <a:bodyPr/>
          <a:lstStyle/>
          <a:p>
            <a:r>
              <a:rPr lang="en-US" dirty="0"/>
              <a:t>Source References</a:t>
            </a:r>
          </a:p>
        </p:txBody>
      </p:sp>
      <p:sp>
        <p:nvSpPr>
          <p:cNvPr id="3" name="Content Placeholder 2">
            <a:extLst>
              <a:ext uri="{FF2B5EF4-FFF2-40B4-BE49-F238E27FC236}">
                <a16:creationId xmlns:a16="http://schemas.microsoft.com/office/drawing/2014/main" id="{344CC1C7-6B24-6C7E-07FF-9A9CBF2715E4}"/>
              </a:ext>
            </a:extLst>
          </p:cNvPr>
          <p:cNvSpPr>
            <a:spLocks noGrp="1"/>
          </p:cNvSpPr>
          <p:nvPr>
            <p:ph sz="half" idx="1"/>
          </p:nvPr>
        </p:nvSpPr>
        <p:spPr/>
        <p:txBody>
          <a:bodyPr>
            <a:normAutofit fontScale="70000" lnSpcReduction="20000"/>
          </a:bodyPr>
          <a:lstStyle/>
          <a:p>
            <a:pPr algn="l">
              <a:buFont typeface="+mj-lt"/>
              <a:buAutoNum type="arabicPeriod"/>
            </a:pPr>
            <a:r>
              <a:rPr lang="en-US" b="0" i="0" dirty="0">
                <a:solidFill>
                  <a:srgbClr val="202122"/>
                </a:solidFill>
                <a:effectLst/>
                <a:latin typeface="Arial" panose="020B0604020202020204" pitchFamily="34" charset="0"/>
              </a:rPr>
              <a:t> </a:t>
            </a:r>
            <a:r>
              <a:rPr lang="en-US" b="0" i="1" dirty="0" err="1">
                <a:solidFill>
                  <a:srgbClr val="202122"/>
                </a:solidFill>
                <a:effectLst/>
                <a:latin typeface="Arial" panose="020B0604020202020204" pitchFamily="34" charset="0"/>
              </a:rPr>
              <a:t>Szewczyk</a:t>
            </a:r>
            <a:r>
              <a:rPr lang="en-US" b="0" i="1" dirty="0">
                <a:solidFill>
                  <a:srgbClr val="202122"/>
                </a:solidFill>
                <a:effectLst/>
                <a:latin typeface="Arial" panose="020B0604020202020204" pitchFamily="34" charset="0"/>
              </a:rPr>
              <a:t>, Kimberly (2016-06-18). </a:t>
            </a:r>
            <a:r>
              <a:rPr lang="en-US" b="0" i="1" u="sng" dirty="0">
                <a:solidFill>
                  <a:srgbClr val="202122"/>
                </a:solidFill>
                <a:effectLst/>
                <a:latin typeface="Arial" panose="020B0604020202020204" pitchFamily="34" charset="0"/>
                <a:hlinkClick r:id="rId2"/>
              </a:rPr>
              <a:t>"National Parks on the Air - Women's Rights National Historical Park (U.S. National Park Service)"</a:t>
            </a:r>
            <a:r>
              <a:rPr lang="en-US" b="0" i="1" dirty="0">
                <a:solidFill>
                  <a:srgbClr val="202122"/>
                </a:solidFill>
                <a:effectLst/>
                <a:latin typeface="Arial" panose="020B0604020202020204" pitchFamily="34" charset="0"/>
              </a:rPr>
              <a:t>. National Park Service. </a:t>
            </a:r>
            <a:r>
              <a:rPr lang="en-US" b="0" i="1" u="none" strike="noStrike" dirty="0">
                <a:solidFill>
                  <a:srgbClr val="202122"/>
                </a:solidFill>
                <a:effectLst/>
                <a:latin typeface="Arial" panose="020B0604020202020204" pitchFamily="34" charset="0"/>
                <a:hlinkClick r:id="rId3"/>
              </a:rPr>
              <a:t>Archived</a:t>
            </a:r>
            <a:r>
              <a:rPr lang="en-US" b="0" i="1" dirty="0">
                <a:solidFill>
                  <a:srgbClr val="202122"/>
                </a:solidFill>
                <a:effectLst/>
                <a:latin typeface="Arial" panose="020B0604020202020204" pitchFamily="34" charset="0"/>
              </a:rPr>
              <a:t> from the original on 2022-10-20. Retrieved 2022-10-20.</a:t>
            </a:r>
            <a:endParaRPr lang="en-US" b="0" i="0" dirty="0">
              <a:solidFill>
                <a:srgbClr val="202122"/>
              </a:solidFill>
              <a:effectLst/>
              <a:latin typeface="Arial" panose="020B0604020202020204" pitchFamily="34" charset="0"/>
            </a:endParaRPr>
          </a:p>
          <a:p>
            <a:pPr algn="l">
              <a:buFont typeface="+mj-lt"/>
              <a:buAutoNum type="arabicPeriod"/>
            </a:pPr>
            <a:r>
              <a:rPr lang="en-US" b="1" i="0" u="none" strike="noStrike" dirty="0">
                <a:solidFill>
                  <a:srgbClr val="202122"/>
                </a:solidFill>
                <a:effectLst/>
                <a:latin typeface="Arial" panose="020B0604020202020204" pitchFamily="34" charset="0"/>
                <a:hlinkClick r:id="rId4" tooltip="Jump up"/>
              </a:rPr>
              <a:t>^</a:t>
            </a:r>
            <a:r>
              <a:rPr lang="en-US" b="0" i="0" dirty="0">
                <a:solidFill>
                  <a:srgbClr val="202122"/>
                </a:solidFill>
                <a:effectLst/>
                <a:latin typeface="Arial" panose="020B0604020202020204" pitchFamily="34" charset="0"/>
              </a:rPr>
              <a:t> </a:t>
            </a:r>
            <a:r>
              <a:rPr lang="en-US" b="0" i="1" u="none" strike="noStrike" dirty="0">
                <a:solidFill>
                  <a:srgbClr val="202122"/>
                </a:solidFill>
                <a:effectLst/>
                <a:latin typeface="Arial" panose="020B0604020202020204" pitchFamily="34" charset="0"/>
                <a:hlinkClick r:id="rId5"/>
              </a:rPr>
              <a:t>"NPOTA Participation Leads to Inaugural Communication Detail for National Park Service"</a:t>
            </a:r>
            <a:r>
              <a:rPr lang="en-US" b="0" i="1" dirty="0">
                <a:solidFill>
                  <a:srgbClr val="202122"/>
                </a:solidFill>
                <a:effectLst/>
                <a:latin typeface="Arial" panose="020B0604020202020204" pitchFamily="34" charset="0"/>
              </a:rPr>
              <a:t>. </a:t>
            </a:r>
            <a:r>
              <a:rPr lang="en-US" b="0" i="1" u="none" strike="noStrike" dirty="0">
                <a:solidFill>
                  <a:srgbClr val="202122"/>
                </a:solidFill>
                <a:effectLst/>
                <a:latin typeface="Arial" panose="020B0604020202020204" pitchFamily="34" charset="0"/>
                <a:hlinkClick r:id="rId6" tooltip="American Radio Relay League"/>
              </a:rPr>
              <a:t>American Radio Relay League</a:t>
            </a:r>
            <a:r>
              <a:rPr lang="en-US" b="0" i="1" dirty="0">
                <a:solidFill>
                  <a:srgbClr val="202122"/>
                </a:solidFill>
                <a:effectLst/>
                <a:latin typeface="Arial" panose="020B0604020202020204" pitchFamily="34" charset="0"/>
              </a:rPr>
              <a:t>. 2017-01-27. </a:t>
            </a:r>
            <a:r>
              <a:rPr lang="en-US" b="0" i="1" u="none" strike="noStrike" dirty="0">
                <a:solidFill>
                  <a:srgbClr val="202122"/>
                </a:solidFill>
                <a:effectLst/>
                <a:latin typeface="Arial" panose="020B0604020202020204" pitchFamily="34" charset="0"/>
                <a:hlinkClick r:id="rId7"/>
              </a:rPr>
              <a:t>Archived</a:t>
            </a:r>
            <a:r>
              <a:rPr lang="en-US" b="0" i="1" dirty="0">
                <a:solidFill>
                  <a:srgbClr val="202122"/>
                </a:solidFill>
                <a:effectLst/>
                <a:latin typeface="Arial" panose="020B0604020202020204" pitchFamily="34" charset="0"/>
              </a:rPr>
              <a:t> from the original on 2022-10-20. Retrieved 2022-10-20.</a:t>
            </a:r>
            <a:endParaRPr lang="en-US" b="0" i="0" dirty="0">
              <a:solidFill>
                <a:srgbClr val="202122"/>
              </a:solidFill>
              <a:effectLst/>
              <a:latin typeface="Arial" panose="020B0604020202020204" pitchFamily="34" charset="0"/>
            </a:endParaRPr>
          </a:p>
          <a:p>
            <a:pPr algn="l">
              <a:buFont typeface="+mj-lt"/>
              <a:buAutoNum type="arabicPeriod"/>
            </a:pPr>
            <a:r>
              <a:rPr lang="en-US" b="1" i="0" u="none" strike="noStrike" dirty="0">
                <a:solidFill>
                  <a:srgbClr val="202122"/>
                </a:solidFill>
                <a:effectLst/>
                <a:latin typeface="Arial" panose="020B0604020202020204" pitchFamily="34" charset="0"/>
                <a:hlinkClick r:id="rId8" tooltip="Jump up"/>
              </a:rPr>
              <a:t>^</a:t>
            </a:r>
            <a:r>
              <a:rPr lang="en-US" b="0" i="0" dirty="0">
                <a:solidFill>
                  <a:srgbClr val="202122"/>
                </a:solidFill>
                <a:effectLst/>
                <a:latin typeface="Arial" panose="020B0604020202020204" pitchFamily="34" charset="0"/>
              </a:rPr>
              <a:t> </a:t>
            </a:r>
            <a:r>
              <a:rPr lang="en-US" b="0" i="1" u="none" strike="noStrike" dirty="0">
                <a:solidFill>
                  <a:srgbClr val="202122"/>
                </a:solidFill>
                <a:effectLst/>
                <a:latin typeface="Arial" panose="020B0604020202020204" pitchFamily="34" charset="0"/>
                <a:hlinkClick r:id="rId9"/>
              </a:rPr>
              <a:t>"It's World Amateur Radio Day!"</a:t>
            </a:r>
            <a:r>
              <a:rPr lang="en-US" b="0" i="1" dirty="0">
                <a:solidFill>
                  <a:srgbClr val="202122"/>
                </a:solidFill>
                <a:effectLst/>
                <a:latin typeface="Arial" panose="020B0604020202020204" pitchFamily="34" charset="0"/>
              </a:rPr>
              <a:t>. </a:t>
            </a:r>
            <a:r>
              <a:rPr lang="en-US" b="0" i="1" u="none" strike="noStrike" dirty="0">
                <a:solidFill>
                  <a:srgbClr val="202122"/>
                </a:solidFill>
                <a:effectLst/>
                <a:latin typeface="Arial" panose="020B0604020202020204" pitchFamily="34" charset="0"/>
                <a:hlinkClick r:id="rId6" tooltip="American Radio Relay League"/>
              </a:rPr>
              <a:t>American Radio Relay League</a:t>
            </a:r>
            <a:r>
              <a:rPr lang="en-US" b="0" i="1" dirty="0">
                <a:solidFill>
                  <a:srgbClr val="202122"/>
                </a:solidFill>
                <a:effectLst/>
                <a:latin typeface="Arial" panose="020B0604020202020204" pitchFamily="34" charset="0"/>
              </a:rPr>
              <a:t>. 2016-04-16. </a:t>
            </a:r>
            <a:r>
              <a:rPr lang="en-US" b="0" i="1" u="none" strike="noStrike" dirty="0">
                <a:solidFill>
                  <a:srgbClr val="202122"/>
                </a:solidFill>
                <a:effectLst/>
                <a:latin typeface="Arial" panose="020B0604020202020204" pitchFamily="34" charset="0"/>
                <a:hlinkClick r:id="rId10"/>
              </a:rPr>
              <a:t>Archived</a:t>
            </a:r>
            <a:r>
              <a:rPr lang="en-US" b="0" i="1" dirty="0">
                <a:solidFill>
                  <a:srgbClr val="202122"/>
                </a:solidFill>
                <a:effectLst/>
                <a:latin typeface="Arial" panose="020B0604020202020204" pitchFamily="34" charset="0"/>
              </a:rPr>
              <a:t> from the original on 2022-10-20. Retrieved 2022-10-20.</a:t>
            </a:r>
            <a:endParaRPr lang="en-US" b="0" i="0" dirty="0">
              <a:solidFill>
                <a:srgbClr val="202122"/>
              </a:solidFill>
              <a:effectLst/>
              <a:latin typeface="Arial" panose="020B0604020202020204" pitchFamily="34" charset="0"/>
            </a:endParaRPr>
          </a:p>
          <a:p>
            <a:endParaRPr lang="en-US" dirty="0"/>
          </a:p>
        </p:txBody>
      </p:sp>
      <p:sp>
        <p:nvSpPr>
          <p:cNvPr id="4" name="Content Placeholder 3">
            <a:extLst>
              <a:ext uri="{FF2B5EF4-FFF2-40B4-BE49-F238E27FC236}">
                <a16:creationId xmlns:a16="http://schemas.microsoft.com/office/drawing/2014/main" id="{52B2D83D-76DD-CEC0-C8B5-90FD2E92D029}"/>
              </a:ext>
            </a:extLst>
          </p:cNvPr>
          <p:cNvSpPr>
            <a:spLocks noGrp="1"/>
          </p:cNvSpPr>
          <p:nvPr>
            <p:ph sz="half" idx="2"/>
          </p:nvPr>
        </p:nvSpPr>
        <p:spPr/>
        <p:txBody>
          <a:bodyPr>
            <a:normAutofit fontScale="70000" lnSpcReduction="20000"/>
          </a:bodyPr>
          <a:lstStyle/>
          <a:p>
            <a:endParaRPr lang="en-US" dirty="0"/>
          </a:p>
        </p:txBody>
      </p:sp>
    </p:spTree>
    <p:extLst>
      <p:ext uri="{BB962C8B-B14F-4D97-AF65-F5344CB8AC3E}">
        <p14:creationId xmlns:p14="http://schemas.microsoft.com/office/powerpoint/2010/main" val="11451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Sign into the POTA app and locate the “</a:t>
            </a:r>
            <a:r>
              <a:rPr lang="en-US" dirty="0">
                <a:hlinkClick r:id="rId3"/>
              </a:rPr>
              <a:t>Spots</a:t>
            </a:r>
            <a:r>
              <a:rPr lang="en-US" dirty="0"/>
              <a:t>” page</a:t>
            </a:r>
          </a:p>
        </p:txBody>
      </p:sp>
      <p:pic>
        <p:nvPicPr>
          <p:cNvPr id="5" name="Picture 4">
            <a:extLst>
              <a:ext uri="{FF2B5EF4-FFF2-40B4-BE49-F238E27FC236}">
                <a16:creationId xmlns:a16="http://schemas.microsoft.com/office/drawing/2014/main" id="{7ECA915F-4C41-10E5-6019-FEC3A8E9C020}"/>
              </a:ext>
            </a:extLst>
          </p:cNvPr>
          <p:cNvPicPr>
            <a:picLocks noChangeAspect="1"/>
          </p:cNvPicPr>
          <p:nvPr/>
        </p:nvPicPr>
        <p:blipFill>
          <a:blip r:embed="rId4"/>
          <a:stretch>
            <a:fillRect/>
          </a:stretch>
        </p:blipFill>
        <p:spPr>
          <a:xfrm>
            <a:off x="5948" y="1447800"/>
            <a:ext cx="1568350" cy="5410200"/>
          </a:xfrm>
          <a:prstGeom prst="rect">
            <a:avLst/>
          </a:prstGeom>
        </p:spPr>
      </p:pic>
      <p:pic>
        <p:nvPicPr>
          <p:cNvPr id="6" name="Picture 5">
            <a:extLst>
              <a:ext uri="{FF2B5EF4-FFF2-40B4-BE49-F238E27FC236}">
                <a16:creationId xmlns:a16="http://schemas.microsoft.com/office/drawing/2014/main" id="{FAD4668B-D40C-BC53-B779-DE6E0E04F5BD}"/>
              </a:ext>
            </a:extLst>
          </p:cNvPr>
          <p:cNvPicPr>
            <a:picLocks noChangeAspect="1"/>
          </p:cNvPicPr>
          <p:nvPr/>
        </p:nvPicPr>
        <p:blipFill>
          <a:blip r:embed="rId5"/>
          <a:stretch>
            <a:fillRect/>
          </a:stretch>
        </p:blipFill>
        <p:spPr>
          <a:xfrm>
            <a:off x="-32265" y="2895600"/>
            <a:ext cx="1606563" cy="304800"/>
          </a:xfrm>
          <a:prstGeom prst="rect">
            <a:avLst/>
          </a:prstGeom>
        </p:spPr>
      </p:pic>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6"/>
          <a:stretch>
            <a:fillRect/>
          </a:stretch>
        </p:blipFill>
        <p:spPr>
          <a:xfrm>
            <a:off x="2284412" y="2408157"/>
            <a:ext cx="9144000" cy="4470625"/>
          </a:xfrm>
          <a:prstGeom prst="rect">
            <a:avLst/>
          </a:prstGeom>
        </p:spPr>
      </p:pic>
      <p:pic>
        <p:nvPicPr>
          <p:cNvPr id="10" name="Picture 9">
            <a:extLst>
              <a:ext uri="{FF2B5EF4-FFF2-40B4-BE49-F238E27FC236}">
                <a16:creationId xmlns:a16="http://schemas.microsoft.com/office/drawing/2014/main" id="{F86972DC-94BE-2AFA-F703-1D4AFA66EB59}"/>
              </a:ext>
            </a:extLst>
          </p:cNvPr>
          <p:cNvPicPr>
            <a:picLocks noChangeAspect="1"/>
          </p:cNvPicPr>
          <p:nvPr/>
        </p:nvPicPr>
        <p:blipFill>
          <a:blip r:embed="rId5"/>
          <a:stretch>
            <a:fillRect/>
          </a:stretch>
        </p:blipFill>
        <p:spPr>
          <a:xfrm>
            <a:off x="2284412" y="2723408"/>
            <a:ext cx="1981200" cy="248392"/>
          </a:xfrm>
          <a:prstGeom prst="rect">
            <a:avLst/>
          </a:prstGeom>
        </p:spPr>
      </p:pic>
      <p:sp>
        <p:nvSpPr>
          <p:cNvPr id="25" name="Arrow: Left 24">
            <a:extLst>
              <a:ext uri="{FF2B5EF4-FFF2-40B4-BE49-F238E27FC236}">
                <a16:creationId xmlns:a16="http://schemas.microsoft.com/office/drawing/2014/main" id="{FD4808DC-241C-9B00-96DB-4EB6770A009A}"/>
              </a:ext>
            </a:extLst>
          </p:cNvPr>
          <p:cNvSpPr/>
          <p:nvPr/>
        </p:nvSpPr>
        <p:spPr>
          <a:xfrm>
            <a:off x="1550548" y="2309750"/>
            <a:ext cx="1014914" cy="487443"/>
          </a:xfrm>
          <a:prstGeom prst="leftArrow">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80047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Band selection filter</a:t>
            </a:r>
          </a:p>
        </p:txBody>
      </p:sp>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pic>
        <p:nvPicPr>
          <p:cNvPr id="12" name="Picture 11">
            <a:extLst>
              <a:ext uri="{FF2B5EF4-FFF2-40B4-BE49-F238E27FC236}">
                <a16:creationId xmlns:a16="http://schemas.microsoft.com/office/drawing/2014/main" id="{C5BFB3B1-C5D7-2275-156E-BCB4AAFA91E3}"/>
              </a:ext>
            </a:extLst>
          </p:cNvPr>
          <p:cNvPicPr>
            <a:picLocks noChangeAspect="1"/>
          </p:cNvPicPr>
          <p:nvPr/>
        </p:nvPicPr>
        <p:blipFill>
          <a:blip r:embed="rId4"/>
          <a:stretch>
            <a:fillRect/>
          </a:stretch>
        </p:blipFill>
        <p:spPr>
          <a:xfrm>
            <a:off x="5332412" y="2723408"/>
            <a:ext cx="1685498" cy="4134592"/>
          </a:xfrm>
          <a:prstGeom prst="rect">
            <a:avLst/>
          </a:prstGeom>
        </p:spPr>
      </p:pic>
      <p:sp>
        <p:nvSpPr>
          <p:cNvPr id="13" name="Arrow: Bent-Up 12">
            <a:extLst>
              <a:ext uri="{FF2B5EF4-FFF2-40B4-BE49-F238E27FC236}">
                <a16:creationId xmlns:a16="http://schemas.microsoft.com/office/drawing/2014/main" id="{4E2E6109-3C66-2AC8-9DAB-9A048E83AAE2}"/>
              </a:ext>
            </a:extLst>
          </p:cNvPr>
          <p:cNvSpPr/>
          <p:nvPr/>
        </p:nvSpPr>
        <p:spPr>
          <a:xfrm rot="5400000">
            <a:off x="2757227" y="2987416"/>
            <a:ext cx="2254767" cy="2895602"/>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0500F32-C899-BB51-1886-51821C97A962}"/>
              </a:ext>
            </a:extLst>
          </p:cNvPr>
          <p:cNvPicPr>
            <a:picLocks noChangeAspect="1"/>
          </p:cNvPicPr>
          <p:nvPr/>
        </p:nvPicPr>
        <p:blipFill>
          <a:blip r:embed="rId5"/>
          <a:stretch>
            <a:fillRect/>
          </a:stretch>
        </p:blipFill>
        <p:spPr>
          <a:xfrm>
            <a:off x="5332412" y="2698233"/>
            <a:ext cx="1685498" cy="4159767"/>
          </a:xfrm>
          <a:prstGeom prst="rect">
            <a:avLst/>
          </a:prstGeom>
          <a:noFill/>
          <a:ln w="57150">
            <a:solidFill>
              <a:schemeClr val="accent4"/>
            </a:solidFill>
          </a:ln>
        </p:spPr>
      </p:pic>
      <p:pic>
        <p:nvPicPr>
          <p:cNvPr id="15" name="Picture 14">
            <a:extLst>
              <a:ext uri="{FF2B5EF4-FFF2-40B4-BE49-F238E27FC236}">
                <a16:creationId xmlns:a16="http://schemas.microsoft.com/office/drawing/2014/main" id="{73C6ECA1-A130-4B75-8463-EE623866CBE0}"/>
              </a:ext>
            </a:extLst>
          </p:cNvPr>
          <p:cNvPicPr>
            <a:picLocks noChangeAspect="1"/>
          </p:cNvPicPr>
          <p:nvPr/>
        </p:nvPicPr>
        <p:blipFill>
          <a:blip r:embed="rId5"/>
          <a:stretch>
            <a:fillRect/>
          </a:stretch>
        </p:blipFill>
        <p:spPr>
          <a:xfrm>
            <a:off x="2279361" y="2971799"/>
            <a:ext cx="919452" cy="336033"/>
          </a:xfrm>
          <a:prstGeom prst="rect">
            <a:avLst/>
          </a:prstGeom>
        </p:spPr>
      </p:pic>
    </p:spTree>
    <p:extLst>
      <p:ext uri="{BB962C8B-B14F-4D97-AF65-F5344CB8AC3E}">
        <p14:creationId xmlns:p14="http://schemas.microsoft.com/office/powerpoint/2010/main" val="122925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Mode selection filter</a:t>
            </a:r>
          </a:p>
        </p:txBody>
      </p:sp>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sp>
        <p:nvSpPr>
          <p:cNvPr id="13" name="Arrow: Bent-Up 12">
            <a:extLst>
              <a:ext uri="{FF2B5EF4-FFF2-40B4-BE49-F238E27FC236}">
                <a16:creationId xmlns:a16="http://schemas.microsoft.com/office/drawing/2014/main" id="{4E2E6109-3C66-2AC8-9DAB-9A048E83AAE2}"/>
              </a:ext>
            </a:extLst>
          </p:cNvPr>
          <p:cNvSpPr/>
          <p:nvPr/>
        </p:nvSpPr>
        <p:spPr>
          <a:xfrm rot="5400000">
            <a:off x="3595427" y="3216016"/>
            <a:ext cx="2254767" cy="2438401"/>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4DDA2D0-0104-BF9E-553C-B3812B1749D8}"/>
              </a:ext>
            </a:extLst>
          </p:cNvPr>
          <p:cNvPicPr>
            <a:picLocks noChangeAspect="1"/>
          </p:cNvPicPr>
          <p:nvPr/>
        </p:nvPicPr>
        <p:blipFill>
          <a:blip r:embed="rId4"/>
          <a:stretch>
            <a:fillRect/>
          </a:stretch>
        </p:blipFill>
        <p:spPr>
          <a:xfrm>
            <a:off x="3122612" y="2940567"/>
            <a:ext cx="919452" cy="336033"/>
          </a:xfrm>
          <a:prstGeom prst="rect">
            <a:avLst/>
          </a:prstGeom>
        </p:spPr>
      </p:pic>
      <p:pic>
        <p:nvPicPr>
          <p:cNvPr id="4" name="Picture 3">
            <a:extLst>
              <a:ext uri="{FF2B5EF4-FFF2-40B4-BE49-F238E27FC236}">
                <a16:creationId xmlns:a16="http://schemas.microsoft.com/office/drawing/2014/main" id="{405520B7-86C6-B78D-C4E5-64AEE9CB3A11}"/>
              </a:ext>
            </a:extLst>
          </p:cNvPr>
          <p:cNvPicPr>
            <a:picLocks noChangeAspect="1"/>
          </p:cNvPicPr>
          <p:nvPr/>
        </p:nvPicPr>
        <p:blipFill>
          <a:blip r:embed="rId5"/>
          <a:stretch>
            <a:fillRect/>
          </a:stretch>
        </p:blipFill>
        <p:spPr>
          <a:xfrm>
            <a:off x="5954176" y="3252849"/>
            <a:ext cx="1652159" cy="3237257"/>
          </a:xfrm>
          <a:prstGeom prst="rect">
            <a:avLst/>
          </a:prstGeom>
        </p:spPr>
      </p:pic>
      <p:pic>
        <p:nvPicPr>
          <p:cNvPr id="7" name="Picture 6">
            <a:extLst>
              <a:ext uri="{FF2B5EF4-FFF2-40B4-BE49-F238E27FC236}">
                <a16:creationId xmlns:a16="http://schemas.microsoft.com/office/drawing/2014/main" id="{7E81CEAB-331F-786D-0038-D590042C7CC1}"/>
              </a:ext>
            </a:extLst>
          </p:cNvPr>
          <p:cNvPicPr>
            <a:picLocks noChangeAspect="1"/>
          </p:cNvPicPr>
          <p:nvPr/>
        </p:nvPicPr>
        <p:blipFill>
          <a:blip r:embed="rId4"/>
          <a:stretch>
            <a:fillRect/>
          </a:stretch>
        </p:blipFill>
        <p:spPr>
          <a:xfrm>
            <a:off x="5934878" y="3124201"/>
            <a:ext cx="1751335" cy="3551156"/>
          </a:xfrm>
          <a:prstGeom prst="rect">
            <a:avLst/>
          </a:prstGeom>
        </p:spPr>
      </p:pic>
    </p:spTree>
    <p:extLst>
      <p:ext uri="{BB962C8B-B14F-4D97-AF65-F5344CB8AC3E}">
        <p14:creationId xmlns:p14="http://schemas.microsoft.com/office/powerpoint/2010/main" val="190197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Program (country) selection filter</a:t>
            </a:r>
          </a:p>
        </p:txBody>
      </p:sp>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sp>
        <p:nvSpPr>
          <p:cNvPr id="13" name="Arrow: Bent-Up 12">
            <a:extLst>
              <a:ext uri="{FF2B5EF4-FFF2-40B4-BE49-F238E27FC236}">
                <a16:creationId xmlns:a16="http://schemas.microsoft.com/office/drawing/2014/main" id="{4E2E6109-3C66-2AC8-9DAB-9A048E83AAE2}"/>
              </a:ext>
            </a:extLst>
          </p:cNvPr>
          <p:cNvSpPr/>
          <p:nvPr/>
        </p:nvSpPr>
        <p:spPr>
          <a:xfrm rot="5400000">
            <a:off x="4319330" y="3330316"/>
            <a:ext cx="2254767" cy="2209802"/>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0500F32-C899-BB51-1886-51821C97A962}"/>
              </a:ext>
            </a:extLst>
          </p:cNvPr>
          <p:cNvPicPr>
            <a:picLocks noChangeAspect="1"/>
          </p:cNvPicPr>
          <p:nvPr/>
        </p:nvPicPr>
        <p:blipFill>
          <a:blip r:embed="rId4"/>
          <a:stretch>
            <a:fillRect/>
          </a:stretch>
        </p:blipFill>
        <p:spPr>
          <a:xfrm>
            <a:off x="6627811" y="3505200"/>
            <a:ext cx="1981203" cy="3016767"/>
          </a:xfrm>
          <a:prstGeom prst="rect">
            <a:avLst/>
          </a:prstGeom>
          <a:noFill/>
          <a:ln w="57150">
            <a:solidFill>
              <a:schemeClr val="accent4"/>
            </a:solidFill>
          </a:ln>
        </p:spPr>
      </p:pic>
      <p:pic>
        <p:nvPicPr>
          <p:cNvPr id="16" name="Picture 15">
            <a:extLst>
              <a:ext uri="{FF2B5EF4-FFF2-40B4-BE49-F238E27FC236}">
                <a16:creationId xmlns:a16="http://schemas.microsoft.com/office/drawing/2014/main" id="{E4DDA2D0-0104-BF9E-553C-B3812B1749D8}"/>
              </a:ext>
            </a:extLst>
          </p:cNvPr>
          <p:cNvPicPr>
            <a:picLocks noChangeAspect="1"/>
          </p:cNvPicPr>
          <p:nvPr/>
        </p:nvPicPr>
        <p:blipFill>
          <a:blip r:embed="rId4"/>
          <a:stretch>
            <a:fillRect/>
          </a:stretch>
        </p:blipFill>
        <p:spPr>
          <a:xfrm>
            <a:off x="4037012" y="2940567"/>
            <a:ext cx="990600" cy="336033"/>
          </a:xfrm>
          <a:prstGeom prst="rect">
            <a:avLst/>
          </a:prstGeom>
        </p:spPr>
      </p:pic>
      <p:pic>
        <p:nvPicPr>
          <p:cNvPr id="20" name="Picture 19">
            <a:extLst>
              <a:ext uri="{FF2B5EF4-FFF2-40B4-BE49-F238E27FC236}">
                <a16:creationId xmlns:a16="http://schemas.microsoft.com/office/drawing/2014/main" id="{1E28410C-45A4-AC08-877F-333F652B08F6}"/>
              </a:ext>
            </a:extLst>
          </p:cNvPr>
          <p:cNvPicPr>
            <a:picLocks noChangeAspect="1"/>
          </p:cNvPicPr>
          <p:nvPr/>
        </p:nvPicPr>
        <p:blipFill>
          <a:blip r:embed="rId5"/>
          <a:stretch>
            <a:fillRect/>
          </a:stretch>
        </p:blipFill>
        <p:spPr>
          <a:xfrm>
            <a:off x="6627812" y="3605309"/>
            <a:ext cx="1952625" cy="2790825"/>
          </a:xfrm>
          <a:prstGeom prst="rect">
            <a:avLst/>
          </a:prstGeom>
        </p:spPr>
      </p:pic>
    </p:spTree>
    <p:extLst>
      <p:ext uri="{BB962C8B-B14F-4D97-AF65-F5344CB8AC3E}">
        <p14:creationId xmlns:p14="http://schemas.microsoft.com/office/powerpoint/2010/main" val="387723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10C7-D7B0-F04A-89F1-3BE18357C27B}"/>
              </a:ext>
            </a:extLst>
          </p:cNvPr>
          <p:cNvSpPr>
            <a:spLocks noGrp="1"/>
          </p:cNvSpPr>
          <p:nvPr>
            <p:ph type="title"/>
          </p:nvPr>
        </p:nvSpPr>
        <p:spPr/>
        <p:txBody>
          <a:bodyPr/>
          <a:lstStyle/>
          <a:p>
            <a:r>
              <a:rPr lang="en-US" dirty="0"/>
              <a:t>Hunting</a:t>
            </a:r>
          </a:p>
        </p:txBody>
      </p:sp>
      <p:sp>
        <p:nvSpPr>
          <p:cNvPr id="3" name="Content Placeholder 2">
            <a:extLst>
              <a:ext uri="{FF2B5EF4-FFF2-40B4-BE49-F238E27FC236}">
                <a16:creationId xmlns:a16="http://schemas.microsoft.com/office/drawing/2014/main" id="{4E344C61-3354-3A24-C012-2EC30B6B88A7}"/>
              </a:ext>
            </a:extLst>
          </p:cNvPr>
          <p:cNvSpPr>
            <a:spLocks noGrp="1"/>
          </p:cNvSpPr>
          <p:nvPr>
            <p:ph idx="1"/>
          </p:nvPr>
        </p:nvSpPr>
        <p:spPr>
          <a:xfrm>
            <a:off x="1979611" y="1905000"/>
            <a:ext cx="8428913" cy="4267200"/>
          </a:xfrm>
        </p:spPr>
        <p:txBody>
          <a:bodyPr/>
          <a:lstStyle/>
          <a:p>
            <a:pPr marL="0" indent="0">
              <a:buNone/>
            </a:pPr>
            <a:r>
              <a:rPr lang="en-US" dirty="0"/>
              <a:t>QRT selection filter</a:t>
            </a:r>
          </a:p>
        </p:txBody>
      </p:sp>
      <p:pic>
        <p:nvPicPr>
          <p:cNvPr id="8" name="Picture 7">
            <a:extLst>
              <a:ext uri="{FF2B5EF4-FFF2-40B4-BE49-F238E27FC236}">
                <a16:creationId xmlns:a16="http://schemas.microsoft.com/office/drawing/2014/main" id="{925258E7-52BA-9367-7EC1-34E7CEF35F66}"/>
              </a:ext>
            </a:extLst>
          </p:cNvPr>
          <p:cNvPicPr>
            <a:picLocks noChangeAspect="1"/>
          </p:cNvPicPr>
          <p:nvPr/>
        </p:nvPicPr>
        <p:blipFill>
          <a:blip r:embed="rId3"/>
          <a:stretch>
            <a:fillRect/>
          </a:stretch>
        </p:blipFill>
        <p:spPr>
          <a:xfrm>
            <a:off x="2284412" y="2408157"/>
            <a:ext cx="9144000" cy="4470625"/>
          </a:xfrm>
          <a:prstGeom prst="rect">
            <a:avLst/>
          </a:prstGeom>
        </p:spPr>
      </p:pic>
      <p:sp>
        <p:nvSpPr>
          <p:cNvPr id="13" name="Arrow: Bent-Up 12">
            <a:extLst>
              <a:ext uri="{FF2B5EF4-FFF2-40B4-BE49-F238E27FC236}">
                <a16:creationId xmlns:a16="http://schemas.microsoft.com/office/drawing/2014/main" id="{4E2E6109-3C66-2AC8-9DAB-9A048E83AAE2}"/>
              </a:ext>
            </a:extLst>
          </p:cNvPr>
          <p:cNvSpPr/>
          <p:nvPr/>
        </p:nvSpPr>
        <p:spPr>
          <a:xfrm rot="5400000">
            <a:off x="5476677" y="3216017"/>
            <a:ext cx="2254767" cy="2438402"/>
          </a:xfrm>
          <a:prstGeom prst="bentUpArrow">
            <a:avLst>
              <a:gd name="adj1" fmla="val 18639"/>
              <a:gd name="adj2" fmla="val 26272"/>
              <a:gd name="adj3" fmla="val 25000"/>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4DDA2D0-0104-BF9E-553C-B3812B1749D8}"/>
              </a:ext>
            </a:extLst>
          </p:cNvPr>
          <p:cNvPicPr>
            <a:picLocks noChangeAspect="1"/>
          </p:cNvPicPr>
          <p:nvPr/>
        </p:nvPicPr>
        <p:blipFill>
          <a:blip r:embed="rId4"/>
          <a:stretch>
            <a:fillRect/>
          </a:stretch>
        </p:blipFill>
        <p:spPr>
          <a:xfrm>
            <a:off x="5027612" y="2940567"/>
            <a:ext cx="919452" cy="336033"/>
          </a:xfrm>
          <a:prstGeom prst="rect">
            <a:avLst/>
          </a:prstGeom>
        </p:spPr>
      </p:pic>
      <p:pic>
        <p:nvPicPr>
          <p:cNvPr id="4" name="Picture 3">
            <a:extLst>
              <a:ext uri="{FF2B5EF4-FFF2-40B4-BE49-F238E27FC236}">
                <a16:creationId xmlns:a16="http://schemas.microsoft.com/office/drawing/2014/main" id="{726B48B2-31FA-B778-F907-D3E9F25D258A}"/>
              </a:ext>
            </a:extLst>
          </p:cNvPr>
          <p:cNvPicPr>
            <a:picLocks noChangeAspect="1"/>
          </p:cNvPicPr>
          <p:nvPr/>
        </p:nvPicPr>
        <p:blipFill>
          <a:blip r:embed="rId4"/>
          <a:stretch>
            <a:fillRect/>
          </a:stretch>
        </p:blipFill>
        <p:spPr>
          <a:xfrm>
            <a:off x="7866062" y="4235967"/>
            <a:ext cx="1809750" cy="1555233"/>
          </a:xfrm>
          <a:prstGeom prst="rect">
            <a:avLst/>
          </a:prstGeom>
        </p:spPr>
      </p:pic>
      <p:pic>
        <p:nvPicPr>
          <p:cNvPr id="6" name="Picture 5" descr="A screenshot of a phone&#10;&#10;Description automatically generated">
            <a:extLst>
              <a:ext uri="{FF2B5EF4-FFF2-40B4-BE49-F238E27FC236}">
                <a16:creationId xmlns:a16="http://schemas.microsoft.com/office/drawing/2014/main" id="{75E22F2B-7EB9-365A-2D94-CAF563967A6C}"/>
              </a:ext>
            </a:extLst>
          </p:cNvPr>
          <p:cNvPicPr>
            <a:picLocks noChangeAspect="1"/>
          </p:cNvPicPr>
          <p:nvPr/>
        </p:nvPicPr>
        <p:blipFill>
          <a:blip r:embed="rId5"/>
          <a:stretch>
            <a:fillRect/>
          </a:stretch>
        </p:blipFill>
        <p:spPr>
          <a:xfrm>
            <a:off x="7921010" y="4343400"/>
            <a:ext cx="1667108" cy="1352739"/>
          </a:xfrm>
          <a:prstGeom prst="rect">
            <a:avLst/>
          </a:prstGeom>
        </p:spPr>
      </p:pic>
    </p:spTree>
    <p:extLst>
      <p:ext uri="{BB962C8B-B14F-4D97-AF65-F5344CB8AC3E}">
        <p14:creationId xmlns:p14="http://schemas.microsoft.com/office/powerpoint/2010/main" val="157892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extLst>
    <a:ext uri="{05A4C25C-085E-4340-85A3-A5531E510DB2}">
      <thm15:themeFamily xmlns:thm15="http://schemas.microsoft.com/office/thememl/2012/main" name="Earth tone presentation (widescreen).potx" id="{0B5E8F0C-1569-45B5-8ADA-CBBDCE8A31F7}" vid="{BAFE7D81-C21B-4995-AEF0-26102EF6BDA1}"/>
    </a:ext>
  </a:ext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Earth tone presentation (widescreen)</Template>
  <TotalTime>11619</TotalTime>
  <Words>3267</Words>
  <Application>Microsoft Office PowerPoint</Application>
  <PresentationFormat>Custom</PresentationFormat>
  <Paragraphs>380</Paragraphs>
  <Slides>48</Slides>
  <Notes>42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Aptos</vt:lpstr>
      <vt:lpstr>Arial</vt:lpstr>
      <vt:lpstr>Calibri</vt:lpstr>
      <vt:lpstr>Corbel</vt:lpstr>
      <vt:lpstr>Courier New</vt:lpstr>
      <vt:lpstr>Google Sans</vt:lpstr>
      <vt:lpstr>Liberation Serif</vt:lpstr>
      <vt:lpstr>Symbol</vt:lpstr>
      <vt:lpstr>system-ui</vt:lpstr>
      <vt:lpstr>Wingdings</vt:lpstr>
      <vt:lpstr>Earthtones 16x9</vt:lpstr>
      <vt:lpstr>Parks On The Air (POTA)</vt:lpstr>
      <vt:lpstr>Content</vt:lpstr>
      <vt:lpstr>What is POTA?</vt:lpstr>
      <vt:lpstr>Getting Started</vt:lpstr>
      <vt:lpstr>Hunting</vt:lpstr>
      <vt:lpstr>Hunting</vt:lpstr>
      <vt:lpstr>Hunting</vt:lpstr>
      <vt:lpstr>Hunting</vt:lpstr>
      <vt:lpstr>Hunting</vt:lpstr>
      <vt:lpstr>Hunting</vt:lpstr>
      <vt:lpstr>Hunting</vt:lpstr>
      <vt:lpstr>Hunting</vt:lpstr>
      <vt:lpstr>Hunting – Park details</vt:lpstr>
      <vt:lpstr>Hunting – Making a contact (example)</vt:lpstr>
      <vt:lpstr>Hunter - Logging</vt:lpstr>
      <vt:lpstr>Hunting – RE-SPOT</vt:lpstr>
      <vt:lpstr>Activating – Make a list</vt:lpstr>
      <vt:lpstr>Activating - Consider a QSO Template</vt:lpstr>
      <vt:lpstr>Activating – Know the Rules</vt:lpstr>
      <vt:lpstr>Activating – Before you go</vt:lpstr>
      <vt:lpstr>Activating – UTC Time Considerations</vt:lpstr>
      <vt:lpstr>Activating – Before you go</vt:lpstr>
      <vt:lpstr>Activating – Upon arrival</vt:lpstr>
      <vt:lpstr>Activating – Setting Up</vt:lpstr>
      <vt:lpstr>Activating – Getting Ready to Press the PTT</vt:lpstr>
      <vt:lpstr>Activating – Space Weather</vt:lpstr>
      <vt:lpstr>Activating – Space Weather</vt:lpstr>
      <vt:lpstr>Activating – Space Weather</vt:lpstr>
      <vt:lpstr>Activating – Park Boundaries, Easy</vt:lpstr>
      <vt:lpstr>Activating – Park Boundaries, Difficult</vt:lpstr>
      <vt:lpstr>Activating – Grid Squares e.g. US-2001, Adirondack State Park</vt:lpstr>
      <vt:lpstr>Activating – Preparing to Press the PTT</vt:lpstr>
      <vt:lpstr>Activating – Paper Logging</vt:lpstr>
      <vt:lpstr>Activating – Spotting Yourself</vt:lpstr>
      <vt:lpstr>Activating – Park to Park</vt:lpstr>
      <vt:lpstr>Activating – Final Thoughts</vt:lpstr>
      <vt:lpstr>Submitting Your Logs</vt:lpstr>
      <vt:lpstr>Submitting Your Logs</vt:lpstr>
      <vt:lpstr>Awards</vt:lpstr>
      <vt:lpstr>Mapping Your Contacts</vt:lpstr>
      <vt:lpstr>POTA Communications</vt:lpstr>
      <vt:lpstr>POTA Optimization</vt:lpstr>
      <vt:lpstr>POTA Optimization – What it looks like</vt:lpstr>
      <vt:lpstr>POTA Optimization – What it looks like</vt:lpstr>
      <vt:lpstr>Domestic Air Travel – Carry-on Luggage</vt:lpstr>
      <vt:lpstr>WHY?</vt:lpstr>
      <vt:lpstr>URL References</vt:lpstr>
      <vt:lpstr>Source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Ball, Robert</dc:creator>
  <cp:lastModifiedBy>Ball, Robert</cp:lastModifiedBy>
  <cp:revision>71</cp:revision>
  <cp:lastPrinted>2024-10-16T15:19:26Z</cp:lastPrinted>
  <dcterms:created xsi:type="dcterms:W3CDTF">2024-10-06T14:45:03Z</dcterms:created>
  <dcterms:modified xsi:type="dcterms:W3CDTF">2024-10-18T16:52:39Z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